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3" r:id="rId9"/>
    <p:sldId id="264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45" d="100"/>
          <a:sy n="45" d="100"/>
        </p:scale>
        <p:origin x="-6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DD78C-133F-4705-9B92-A3F81C9296A2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4F2D0-A379-4CCE-97AB-E0F0CD730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4F2D0-A379-4CCE-97AB-E0F0CD730B6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F80D98D-4CC3-4735-A23D-8102A336E31C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FCC9C2B-6C78-4FAE-BCE2-BA6A2F5F5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80D98D-4CC3-4735-A23D-8102A336E31C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CC9C2B-6C78-4FAE-BCE2-BA6A2F5F5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F80D98D-4CC3-4735-A23D-8102A336E31C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FCC9C2B-6C78-4FAE-BCE2-BA6A2F5F5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80D98D-4CC3-4735-A23D-8102A336E31C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CC9C2B-6C78-4FAE-BCE2-BA6A2F5F5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F80D98D-4CC3-4735-A23D-8102A336E31C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FCC9C2B-6C78-4FAE-BCE2-BA6A2F5F5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80D98D-4CC3-4735-A23D-8102A336E31C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CC9C2B-6C78-4FAE-BCE2-BA6A2F5F5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80D98D-4CC3-4735-A23D-8102A336E31C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CC9C2B-6C78-4FAE-BCE2-BA6A2F5F5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80D98D-4CC3-4735-A23D-8102A336E31C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CC9C2B-6C78-4FAE-BCE2-BA6A2F5F5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F80D98D-4CC3-4735-A23D-8102A336E31C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CC9C2B-6C78-4FAE-BCE2-BA6A2F5F5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80D98D-4CC3-4735-A23D-8102A336E31C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CC9C2B-6C78-4FAE-BCE2-BA6A2F5F5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80D98D-4CC3-4735-A23D-8102A336E31C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CC9C2B-6C78-4FAE-BCE2-BA6A2F5F5C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F80D98D-4CC3-4735-A23D-8102A336E31C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FCC9C2B-6C78-4FAE-BCE2-BA6A2F5F5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533400"/>
            <a:ext cx="5805268" cy="2868168"/>
          </a:xfrm>
        </p:spPr>
        <p:txBody>
          <a:bodyPr/>
          <a:lstStyle/>
          <a:p>
            <a:pPr algn="ctr"/>
            <a:r>
              <a:rPr lang="en-US" sz="5400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gerian" pitchFamily="82" charset="0"/>
                <a:cs typeface="Andalus" pitchFamily="18" charset="-78"/>
              </a:rPr>
              <a:t>Kulturna</a:t>
            </a:r>
            <a:r>
              <a:rPr lang="en-US" sz="54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gerian" pitchFamily="82" charset="0"/>
                <a:cs typeface="Andalus" pitchFamily="18" charset="-78"/>
              </a:rPr>
              <a:t> </a:t>
            </a:r>
            <a:r>
              <a:rPr lang="en-US" sz="5400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gerian" pitchFamily="82" charset="0"/>
                <a:cs typeface="Andalus" pitchFamily="18" charset="-78"/>
              </a:rPr>
              <a:t>Ba</a:t>
            </a:r>
            <a:r>
              <a:rPr lang="x-none" sz="54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gerian" pitchFamily="82" charset="0"/>
                <a:cs typeface="Andalus" pitchFamily="18" charset="-78"/>
              </a:rPr>
              <a:t>ština Čeha i Slovaka</a:t>
            </a:r>
            <a:endParaRPr lang="en-US" sz="54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lgerian" pitchFamily="82" charset="0"/>
              <a:cs typeface="Andalus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/>
              <a:t>Naseljavanje</a:t>
            </a:r>
            <a:r>
              <a:rPr lang="x-none" dirty="0" smtClean="0"/>
              <a:t> čeha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Počeci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naseljavanja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Čeha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teritoriju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Srbije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bili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prvoj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polovini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19.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veka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Češki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doseljenici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nastanili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se ne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samo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teritoriji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Beograda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nego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nekoliko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opština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Južnog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Banata</a:t>
            </a:r>
            <a:r>
              <a:rPr lang="x-none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28.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oktobra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1928.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godine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je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otvoren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Čehoslovački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dom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u </a:t>
            </a:r>
            <a:r>
              <a:rPr lang="x-none" dirty="0" smtClean="0">
                <a:latin typeface="Times New Roman" pitchFamily="18" charset="0"/>
                <a:cs typeface="Times New Roman" pitchFamily="18" charset="0"/>
              </a:rPr>
              <a:t>Beogradu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U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Domu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smešteni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Češka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osnovna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škola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koja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1931.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godine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dobija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Masarikovo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biblioteka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čitaonicom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društvene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prostorije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velika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binom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garderobama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bife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restoran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stanovi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učitelje</a:t>
            </a:r>
            <a:r>
              <a:rPr lang="x-none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esko_selo2__DSC00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0"/>
            <a:ext cx="5715000" cy="3790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28800" y="381000"/>
            <a:ext cx="7239000" cy="1143000"/>
          </a:xfrm>
        </p:spPr>
        <p:txBody>
          <a:bodyPr/>
          <a:lstStyle/>
          <a:p>
            <a:pPr algn="ctr"/>
            <a:r>
              <a:rPr lang="en-US" dirty="0" smtClean="0"/>
              <a:t>Č</a:t>
            </a:r>
            <a:r>
              <a:rPr lang="x-none" dirty="0" smtClean="0"/>
              <a:t>eško selo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3200400" cy="4855536"/>
          </a:xfrm>
          <a:ln>
            <a:solidFill>
              <a:schemeClr val="bg1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x-none" dirty="0" smtClean="0">
                <a:latin typeface="Times New Roman" pitchFamily="18" charset="0"/>
                <a:cs typeface="Times New Roman" pitchFamily="18" charset="0"/>
              </a:rPr>
              <a:t>Češko selo je naselje u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x-none" dirty="0" smtClean="0">
                <a:latin typeface="Times New Roman" pitchFamily="18" charset="0"/>
                <a:cs typeface="Times New Roman" pitchFamily="18" charset="0"/>
              </a:rPr>
              <a:t>opštini Bela Crkva u Južnobanatskom okrugu.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Ovo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jedino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češko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selo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teritoriji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cele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Srbije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kojem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žive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pripadnici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češke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zajednice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osnivanja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 do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Ovde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moguće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probati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prave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domaće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kulinarske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specijalitete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mlečne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proizvode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voće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voćne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rakije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domaća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Cesko_Selo_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3657600"/>
            <a:ext cx="55626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flipV="1">
            <a:off x="5410200" y="304800"/>
            <a:ext cx="3429000" cy="76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sz="half" idx="2"/>
          </p:nvPr>
        </p:nvSpPr>
        <p:spPr>
          <a:xfrm>
            <a:off x="5389098" y="1219200"/>
            <a:ext cx="3429000" cy="3984674"/>
          </a:xfrm>
        </p:spPr>
        <p:txBody>
          <a:bodyPr>
            <a:noAutofit/>
          </a:bodyPr>
          <a:lstStyle/>
          <a:p>
            <a:r>
              <a:rPr lang="x-none" sz="2800" dirty="0" smtClean="0">
                <a:latin typeface="Times New Roman" pitchFamily="18" charset="0"/>
                <a:cs typeface="Times New Roman" pitchFamily="18" charset="0"/>
              </a:rPr>
              <a:t>U Češkom selu postoji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Kulturno-prosvetno</a:t>
            </a:r>
            <a:r>
              <a:rPr lang="x-none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udrženje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„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Česi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Južnog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Banata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x-none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x-none" sz="2800" dirty="0" smtClean="0">
                <a:latin typeface="Times New Roman" pitchFamily="18" charset="0"/>
                <a:cs typeface="Times New Roman" pitchFamily="18" charset="0"/>
              </a:rPr>
              <a:t>koja se trudi da održi kulturu, jezik, običaje i tradiciju Čeha u južnom Banatu. Jedna od manifestacija, koju ovo udruženje oraginzuje je ‘’Dani češke kulture’’.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/>
          </a:p>
        </p:txBody>
      </p:sp>
      <p:pic>
        <p:nvPicPr>
          <p:cNvPr id="8" name="Picture Placeholder 7" descr="Češko_Selo,_Catholic_Church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>
          <a:xfrm>
            <a:off x="685800" y="990600"/>
            <a:ext cx="4206240" cy="420624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x-none" dirty="0" smtClean="0"/>
              <a:t>Naseljavanje Slovaka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x-none" dirty="0" smtClean="0"/>
              <a:t>Problematici naseljavanja Slovaka na tzv. Donju zemlju, kao i u Banat, Bačku i Srem posvetio se i poznati slovački istoričar Jan Siracki, rodom iz Bačkog Petrovca, koji početke seoba Slovaka smešta u drugu polovinu 17. veka. Na osnovu njegovih istraživanja saznajemo da u to vreme mnogi podanici, prevashodno iz severnih županija Slovačke, napuštaju svoje plemiće i odlaze u južnije slovačke županije, a nekada i na teritoriju današnje Mađarske. Teritorijalnim povlačenjima počinje seoba Slovaka na Donju zemlju, koja je trajala u 18. veku, a u manjoj meri bila prisutna tokom 19. veka. Kao posledica toga je na Donjoj zemlji u oblasti između Dunava i Tise, a delimično i u današnjoj severoistočnoj Mađarskoj, kao i u Bačkoj, Banatu i Sremu  naseljena poprilično velika slovačka zajednica. Manje grupe Slovaka naseljene su i u današnjoj Rumuniji, Hrvatskoj i Bugarskoj. Broj stanovnika slovačke nacionalnosti do 60-tih godina 20. veka beleži konstantan porast, a potom konstantan pad posebno u poslednjoj deceniji.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x-none" dirty="0" smtClean="0"/>
              <a:t>Kulturno nasleđe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7239000" cy="4846320"/>
          </a:xfrm>
        </p:spPr>
        <p:txBody>
          <a:bodyPr>
            <a:normAutofit fontScale="77500" lnSpcReduction="20000"/>
          </a:bodyPr>
          <a:lstStyle/>
          <a:p>
            <a:r>
              <a:rPr lang="x-none" dirty="0" smtClean="0"/>
              <a:t>Kulturno nasleđe predstavlja jedinstvenu i nezamenljivu kulturnu vrednost jednog naroda, jer, stvarano generacijama,  ukazuje na društveni ali i celokupni obrazovni, kulturni pa i civilizacijski razvoj. Vrednost kulturnog nasleđa, bilo da je reč o materijalnom ili nematerijalnom, u stalnom je porastu zbog dužine vremena trajanja.  Briga o očuvanju kulturnog nasleđa u 21. veku nije samo obaveza nadležnih institucija već je to uloga celokupnog savremenog društva, koje prepoznajući značaj kulturne baštine stvara uslove za njeno očuvanje i u budućnosti.</a:t>
            </a:r>
            <a:endParaRPr lang="en-US" dirty="0" smtClean="0"/>
          </a:p>
          <a:p>
            <a:r>
              <a:rPr lang="x-none" dirty="0" smtClean="0"/>
              <a:t>Za očuvanje kulturnog nasleđa jedne manjinske zajednice, potrebna je pažnja države matice, ali i države u kojoj je to nasleđe godinama stvarano i održavano, i u kojoj se ono čuva. Ipak, najvažniju ulogu u očuvanju kulturnog nasleđa jedne manjinske zajednice imaju upravo pripadnici te zajednice, koji imaju pravo, ali i obavezu, da održavaju i očuvaju svoju kulturu, jezik i običaje.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304800"/>
            <a:ext cx="3429000" cy="2057400"/>
          </a:xfrm>
        </p:spPr>
        <p:txBody>
          <a:bodyPr>
            <a:noAutofit/>
          </a:bodyPr>
          <a:lstStyle/>
          <a:p>
            <a:pPr lvl="0" algn="ctr"/>
            <a:r>
              <a:rPr lang="x-none" sz="4800" dirty="0" smtClean="0"/>
              <a:t>Dizanje maja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5105400" y="1752600"/>
            <a:ext cx="4038600" cy="4953000"/>
          </a:xfrm>
        </p:spPr>
        <p:txBody>
          <a:bodyPr>
            <a:normAutofit/>
          </a:bodyPr>
          <a:lstStyle/>
          <a:p>
            <a:r>
              <a:rPr lang="x-none" dirty="0" smtClean="0"/>
              <a:t>Jedan od običaja koji su Slovaci doneli sa sobom, a održao se do danas u Boljevcima, mestu nadomak Beograda, koje delimično naseljavaju Slovaci, jeste ''dizanje maja'‘ tj. </a:t>
            </a:r>
            <a:r>
              <a:rPr lang="en-US" dirty="0" err="1" smtClean="0"/>
              <a:t>dizanje</a:t>
            </a:r>
            <a:r>
              <a:rPr lang="x-none" dirty="0" smtClean="0"/>
              <a:t> majskog drveta.</a:t>
            </a:r>
            <a:endParaRPr lang="en-US" dirty="0" smtClean="0"/>
          </a:p>
          <a:p>
            <a:r>
              <a:rPr lang="x-none" dirty="0" smtClean="0"/>
              <a:t>Naime, svakog 30. Aprila, momci su, uz pomoć starijih, podizali majsko drvo, najpre ispred kuća gde su devojke bile za udaju, a kasnije na raskrsnicama i parkovima. Visoko drvo se dizalo u ponoć, kako bi donelo rodnu i zdravu godinu. Nekada se dizalo 3-7 majskih drveća, dok se danas diže samo jedno. Ovu tradiciju je, do danas, održalo Kulturno-umetničko društvo ''Slatkovič''. Poslednje večeri aprila, KUD ''Slatkovič'' organizuje tematsku priredbu. Neudate devojke, u narodnim nošnjama, trakama, mašnicama i flašama, u koje napišu svoje želje, okite drvo.Nakon dizanja maja, igra se do kasno u noć. Svake nedelje mladi se okupljaju i igraju ''ispod maja''. Drvo se spušta na praznik ''Turice'',</a:t>
            </a:r>
            <a:r>
              <a:rPr lang="en-US" dirty="0" smtClean="0"/>
              <a:t> </a:t>
            </a:r>
            <a:r>
              <a:rPr lang="en-US" dirty="0" err="1" smtClean="0"/>
              <a:t>otprilike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mesec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x-none" dirty="0" smtClean="0"/>
              <a:t>, kada se narod ponovo okuplja i igra uz tradicionalnu, slovačku muziku.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Placeholder 4" descr="935798_10200327372521287_2051115115_n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>
          <a:xfrm>
            <a:off x="152400" y="1066800"/>
            <a:ext cx="4724400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935753_660038204011469_119625336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439150" cy="3209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0"/>
            <a:ext cx="7239000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x-none" dirty="0" smtClean="0"/>
              <a:t>Kulturno-umetnička društva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0"/>
            <a:ext cx="9144000" cy="3048000"/>
          </a:xfrm>
        </p:spPr>
        <p:txBody>
          <a:bodyPr>
            <a:normAutofit lnSpcReduction="10000"/>
          </a:bodyPr>
          <a:lstStyle/>
          <a:p>
            <a:r>
              <a:rPr lang="x-none" dirty="0" smtClean="0"/>
              <a:t>Jedan od načina održanja tradicije je Kulturno-umetničko društvo. Tako u Srbiji, u mestima gde pretežno žive Slovaci, postoji veći broj Kulturno-umetničkih društava. Kroz sekcije, kao što su: folklorna, vokalno-instrumentalna, glumačka i umetničko-veziteljska, Slovaci decenijama održavaju svoju muziku, igru i običaje. Kulturno-umetnička društva se susreću i nadmeću na festivalima.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Zlata_brana_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0"/>
            <a:ext cx="62484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2971800" cy="58369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Pod </a:t>
            </a:r>
            <a:r>
              <a:rPr lang="en-US" dirty="0" err="1" smtClean="0"/>
              <a:t>nazivom</a:t>
            </a:r>
            <a:r>
              <a:rPr lang="en-US" dirty="0" smtClean="0"/>
              <a:t> festival </a:t>
            </a:r>
            <a:r>
              <a:rPr lang="en-US" dirty="0" err="1" smtClean="0"/>
              <a:t>podrazumevamo</a:t>
            </a:r>
            <a:r>
              <a:rPr lang="en-US" dirty="0" smtClean="0"/>
              <a:t> </a:t>
            </a:r>
            <a:r>
              <a:rPr lang="en-US" dirty="0" err="1" smtClean="0"/>
              <a:t>najveće</a:t>
            </a:r>
            <a:r>
              <a:rPr lang="en-US" dirty="0" smtClean="0"/>
              <a:t> </a:t>
            </a:r>
            <a:r>
              <a:rPr lang="en-US" dirty="0" err="1" smtClean="0"/>
              <a:t>smotre</a:t>
            </a:r>
            <a:r>
              <a:rPr lang="en-US" dirty="0" smtClean="0"/>
              <a:t>,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promocije</a:t>
            </a:r>
            <a:r>
              <a:rPr lang="en-US" dirty="0" smtClean="0"/>
              <a:t> </a:t>
            </a:r>
            <a:r>
              <a:rPr lang="en-US" dirty="0" err="1" smtClean="0"/>
              <a:t>pojedinih</a:t>
            </a:r>
            <a:r>
              <a:rPr lang="en-US" dirty="0" smtClean="0"/>
              <a:t> </a:t>
            </a:r>
            <a:r>
              <a:rPr lang="en-US" dirty="0" err="1" smtClean="0"/>
              <a:t>umetničkih</a:t>
            </a:r>
            <a:r>
              <a:rPr lang="en-US" dirty="0" smtClean="0"/>
              <a:t> </a:t>
            </a:r>
            <a:r>
              <a:rPr lang="en-US" dirty="0" err="1" smtClean="0"/>
              <a:t>žanrova</a:t>
            </a:r>
            <a:r>
              <a:rPr lang="en-US" dirty="0" smtClean="0"/>
              <a:t>,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imaju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cilj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predstave</a:t>
            </a:r>
            <a:r>
              <a:rPr lang="en-US" dirty="0" smtClean="0"/>
              <a:t> </a:t>
            </a:r>
            <a:r>
              <a:rPr lang="en-US" dirty="0" err="1" smtClean="0"/>
              <a:t>široj</a:t>
            </a:r>
            <a:r>
              <a:rPr lang="en-US" dirty="0" smtClean="0"/>
              <a:t> </a:t>
            </a:r>
            <a:r>
              <a:rPr lang="en-US" dirty="0" err="1" smtClean="0"/>
              <a:t>javnosti</a:t>
            </a:r>
            <a:r>
              <a:rPr lang="en-US" dirty="0" smtClean="0"/>
              <a:t> </a:t>
            </a:r>
            <a:r>
              <a:rPr lang="en-US" dirty="0" err="1" smtClean="0"/>
              <a:t>najkvalitetniju</a:t>
            </a:r>
            <a:r>
              <a:rPr lang="en-US" dirty="0" smtClean="0"/>
              <a:t> </a:t>
            </a:r>
            <a:r>
              <a:rPr lang="en-US" dirty="0" err="1" smtClean="0"/>
              <a:t>produkciju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je u </a:t>
            </a:r>
            <a:r>
              <a:rPr lang="en-US" dirty="0" err="1" smtClean="0"/>
              <a:t>datoj</a:t>
            </a:r>
            <a:r>
              <a:rPr lang="en-US" dirty="0" smtClean="0"/>
              <a:t> </a:t>
            </a:r>
            <a:r>
              <a:rPr lang="en-US" dirty="0" err="1" smtClean="0"/>
              <a:t>oblasti</a:t>
            </a:r>
            <a:r>
              <a:rPr lang="en-US" dirty="0" smtClean="0"/>
              <a:t> </a:t>
            </a:r>
            <a:r>
              <a:rPr lang="en-US" dirty="0" err="1" smtClean="0"/>
              <a:t>nastala</a:t>
            </a:r>
            <a:r>
              <a:rPr lang="en-US" dirty="0" smtClean="0"/>
              <a:t> u </a:t>
            </a:r>
            <a:r>
              <a:rPr lang="en-US" dirty="0" err="1" smtClean="0"/>
              <a:t>toku</a:t>
            </a:r>
            <a:r>
              <a:rPr lang="en-US" dirty="0" smtClean="0"/>
              <a:t> </a:t>
            </a:r>
            <a:r>
              <a:rPr lang="en-US" dirty="0" err="1" smtClean="0"/>
              <a:t>jedne</a:t>
            </a:r>
            <a:r>
              <a:rPr lang="en-US" dirty="0" smtClean="0"/>
              <a:t> </a:t>
            </a:r>
            <a:r>
              <a:rPr lang="en-US" dirty="0" err="1" smtClean="0"/>
              <a:t>godine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5" descr="fe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3733800"/>
            <a:ext cx="5905500" cy="2771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10200" y="304800"/>
            <a:ext cx="34290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5181600" y="381000"/>
            <a:ext cx="3962400" cy="6324600"/>
          </a:xfrm>
        </p:spPr>
        <p:txBody>
          <a:bodyPr>
            <a:noAutofit/>
          </a:bodyPr>
          <a:lstStyle/>
          <a:p>
            <a:r>
              <a:rPr lang="en-US" sz="1800" dirty="0" smtClean="0"/>
              <a:t>S </a:t>
            </a:r>
            <a:r>
              <a:rPr lang="en-US" sz="1800" dirty="0" err="1" smtClean="0"/>
              <a:t>obzirom</a:t>
            </a:r>
            <a:r>
              <a:rPr lang="en-US" sz="1800" dirty="0" smtClean="0"/>
              <a:t> </a:t>
            </a:r>
            <a:r>
              <a:rPr lang="en-US" sz="1800" dirty="0" err="1" smtClean="0"/>
              <a:t>na</a:t>
            </a:r>
            <a:r>
              <a:rPr lang="en-US" sz="1800" dirty="0" smtClean="0"/>
              <a:t> </a:t>
            </a:r>
            <a:r>
              <a:rPr lang="en-US" sz="1800" dirty="0" err="1" smtClean="0"/>
              <a:t>njihovu</a:t>
            </a:r>
            <a:r>
              <a:rPr lang="en-US" sz="1800" dirty="0" smtClean="0"/>
              <a:t> </a:t>
            </a:r>
            <a:r>
              <a:rPr lang="en-US" sz="1800" dirty="0" err="1" smtClean="0"/>
              <a:t>raznovrsnost</a:t>
            </a:r>
            <a:r>
              <a:rPr lang="en-US" sz="1800" dirty="0" smtClean="0"/>
              <a:t>, </a:t>
            </a:r>
            <a:r>
              <a:rPr lang="en-US" sz="1800" dirty="0" err="1" smtClean="0"/>
              <a:t>raznolikost</a:t>
            </a:r>
            <a:r>
              <a:rPr lang="en-US" sz="1800" dirty="0" smtClean="0"/>
              <a:t> </a:t>
            </a:r>
            <a:r>
              <a:rPr lang="en-US" sz="1800" dirty="0" err="1" smtClean="0"/>
              <a:t>ciljnih</a:t>
            </a:r>
            <a:r>
              <a:rPr lang="en-US" sz="1800" dirty="0" smtClean="0"/>
              <a:t> </a:t>
            </a:r>
            <a:r>
              <a:rPr lang="en-US" sz="1800" dirty="0" err="1" smtClean="0"/>
              <a:t>grupa</a:t>
            </a:r>
            <a:r>
              <a:rPr lang="en-US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mesta</a:t>
            </a:r>
            <a:r>
              <a:rPr lang="en-US" sz="1800" dirty="0" smtClean="0"/>
              <a:t> </a:t>
            </a:r>
            <a:r>
              <a:rPr lang="en-US" sz="1800" dirty="0" err="1" smtClean="0"/>
              <a:t>održavanja</a:t>
            </a:r>
            <a:r>
              <a:rPr lang="en-US" sz="1800" dirty="0" smtClean="0"/>
              <a:t>, </a:t>
            </a:r>
            <a:r>
              <a:rPr lang="en-US" sz="1800" dirty="0" err="1" smtClean="0"/>
              <a:t>festivali</a:t>
            </a:r>
            <a:r>
              <a:rPr lang="en-US" sz="1800" dirty="0" smtClean="0"/>
              <a:t> </a:t>
            </a:r>
            <a:r>
              <a:rPr lang="en-US" sz="1800" dirty="0" err="1" smtClean="0"/>
              <a:t>za</a:t>
            </a:r>
            <a:r>
              <a:rPr lang="en-US" sz="1800" dirty="0" smtClean="0"/>
              <a:t> </a:t>
            </a:r>
            <a:r>
              <a:rPr lang="en-US" sz="1800" dirty="0" err="1" smtClean="0"/>
              <a:t>slovačku</a:t>
            </a:r>
            <a:r>
              <a:rPr lang="en-US" sz="1800" dirty="0" smtClean="0"/>
              <a:t> </a:t>
            </a:r>
            <a:r>
              <a:rPr lang="en-US" sz="1800" dirty="0" err="1" smtClean="0"/>
              <a:t>zajednicu</a:t>
            </a:r>
            <a:r>
              <a:rPr lang="en-US" sz="1800" dirty="0" smtClean="0"/>
              <a:t> u </a:t>
            </a:r>
            <a:r>
              <a:rPr lang="en-US" sz="1800" dirty="0" err="1" smtClean="0"/>
              <a:t>Srbiji</a:t>
            </a:r>
            <a:r>
              <a:rPr lang="en-US" sz="1800" dirty="0" smtClean="0"/>
              <a:t> </a:t>
            </a:r>
            <a:r>
              <a:rPr lang="en-US" sz="1800" dirty="0" err="1" smtClean="0"/>
              <a:t>predstavljaju</a:t>
            </a:r>
            <a:r>
              <a:rPr lang="en-US" sz="1800" dirty="0" smtClean="0"/>
              <a:t> </a:t>
            </a:r>
            <a:r>
              <a:rPr lang="en-US" sz="1800" dirty="0" err="1" smtClean="0"/>
              <a:t>svečani</a:t>
            </a:r>
            <a:r>
              <a:rPr lang="en-US" sz="1800" dirty="0" smtClean="0"/>
              <a:t> </a:t>
            </a:r>
            <a:r>
              <a:rPr lang="en-US" sz="1800" dirty="0" err="1" smtClean="0"/>
              <a:t>događaj</a:t>
            </a:r>
            <a:r>
              <a:rPr lang="en-US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svojevrsne</a:t>
            </a:r>
            <a:r>
              <a:rPr lang="en-US" sz="1800" dirty="0" smtClean="0"/>
              <a:t> centre </a:t>
            </a:r>
            <a:r>
              <a:rPr lang="en-US" sz="1800" dirty="0" err="1" smtClean="0"/>
              <a:t>društvenih</a:t>
            </a:r>
            <a:r>
              <a:rPr lang="en-US" sz="1800" dirty="0" smtClean="0"/>
              <a:t> </a:t>
            </a:r>
            <a:r>
              <a:rPr lang="en-US" sz="1800" dirty="0" err="1" smtClean="0"/>
              <a:t>dešavanja</a:t>
            </a:r>
            <a:r>
              <a:rPr lang="en-US" sz="1800" dirty="0" smtClean="0"/>
              <a:t>. </a:t>
            </a:r>
            <a:r>
              <a:rPr lang="sk-SK" sz="1800" dirty="0" smtClean="0"/>
              <a:t>U kulturnom smislu, godina kod vojvođanskih Slovaka počinje </a:t>
            </a:r>
            <a:r>
              <a:rPr lang="sk-SK" sz="1800" i="1" dirty="0" smtClean="0"/>
              <a:t>Susretima u pivničkom polju</a:t>
            </a:r>
            <a:r>
              <a:rPr lang="sk-SK" sz="1800" dirty="0" smtClean="0"/>
              <a:t>, gde dolaze izvođači slovačke izvorne pesme iz cele Vojvodine, obučeni u najlepše narodne nošnje, a festival posećuju i brojni ljubitelji izvornih slovačkih pesama. Godina se završava </a:t>
            </a:r>
            <a:r>
              <a:rPr lang="sk-SK" sz="1800" i="1" dirty="0" smtClean="0"/>
              <a:t>Smotrom slovačkih pozorišnih ansambala</a:t>
            </a:r>
            <a:r>
              <a:rPr lang="sk-SK" sz="1800" dirty="0" smtClean="0"/>
              <a:t>, koja svake godine menja mesto održavanja, kao i festivalom </a:t>
            </a:r>
            <a:r>
              <a:rPr lang="sk-SK" sz="1800" i="1" dirty="0" smtClean="0"/>
              <a:t>Pozorišne inscenacije autora sa Donje zemlj</a:t>
            </a:r>
            <a:r>
              <a:rPr lang="sk-SK" sz="1800" dirty="0" smtClean="0"/>
              <a:t>e, koji se održava u Pivnicama.</a:t>
            </a:r>
            <a:endParaRPr lang="en-US" sz="1800" dirty="0" smtClean="0"/>
          </a:p>
          <a:p>
            <a:r>
              <a:rPr lang="en-US" sz="1800" dirty="0" smtClean="0"/>
              <a:t>N</a:t>
            </a:r>
            <a:r>
              <a:rPr lang="sk-SK" sz="1800" dirty="0" smtClean="0"/>
              <a:t>ajveći muzičko-folklorni festival </a:t>
            </a:r>
            <a:r>
              <a:rPr lang="en-US" sz="1800" dirty="0" smtClean="0"/>
              <a:t>je </a:t>
            </a:r>
            <a:r>
              <a:rPr lang="sk-SK" sz="1800" dirty="0" smtClean="0"/>
              <a:t>„Tancuj, tancuj“</a:t>
            </a:r>
            <a:r>
              <a:rPr lang="en-US" sz="1800" dirty="0" smtClean="0"/>
              <a:t>, </a:t>
            </a:r>
            <a:r>
              <a:rPr lang="en-US" sz="1800" dirty="0" err="1" smtClean="0"/>
              <a:t>koji</a:t>
            </a:r>
            <a:r>
              <a:rPr lang="en-US" sz="1800" dirty="0" smtClean="0"/>
              <a:t> se</a:t>
            </a:r>
            <a:r>
              <a:rPr lang="x-none" sz="1800" dirty="0" smtClean="0"/>
              <a:t>,</a:t>
            </a:r>
            <a:r>
              <a:rPr lang="en-US" sz="1800" dirty="0" smtClean="0"/>
              <a:t> </a:t>
            </a:r>
            <a:r>
              <a:rPr lang="en-US" sz="1800" dirty="0" err="1" smtClean="0"/>
              <a:t>ove</a:t>
            </a:r>
            <a:r>
              <a:rPr lang="en-US" sz="1800" dirty="0" smtClean="0"/>
              <a:t> </a:t>
            </a:r>
            <a:r>
              <a:rPr lang="en-US" sz="1800" dirty="0" err="1" smtClean="0"/>
              <a:t>godine</a:t>
            </a:r>
            <a:r>
              <a:rPr lang="x-none" sz="1800" dirty="0" smtClean="0"/>
              <a:t>,</a:t>
            </a:r>
            <a:r>
              <a:rPr lang="en-US" sz="1800" dirty="0" smtClean="0"/>
              <a:t> </a:t>
            </a:r>
            <a:r>
              <a:rPr lang="en-US" sz="1800" dirty="0" err="1" smtClean="0"/>
              <a:t>odr</a:t>
            </a:r>
            <a:r>
              <a:rPr lang="x-none" sz="1800" dirty="0" smtClean="0"/>
              <a:t>žava u Gložanu.</a:t>
            </a:r>
            <a:endParaRPr lang="en-US" sz="1800" dirty="0" smtClean="0"/>
          </a:p>
          <a:p>
            <a:endParaRPr lang="en-US" sz="1800" dirty="0"/>
          </a:p>
        </p:txBody>
      </p:sp>
      <p:pic>
        <p:nvPicPr>
          <p:cNvPr id="8" name="Picture Placeholder 7" descr="FotoStevan Lenhart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2588" r="12588"/>
          <a:stretch>
            <a:fillRect/>
          </a:stretch>
        </p:blipFill>
        <p:spPr>
          <a:xfrm>
            <a:off x="98318" y="403118"/>
            <a:ext cx="5083282" cy="5083282"/>
          </a:xfrm>
        </p:spPr>
      </p:pic>
      <p:sp>
        <p:nvSpPr>
          <p:cNvPr id="9" name="TextBox 8"/>
          <p:cNvSpPr txBox="1"/>
          <p:nvPr/>
        </p:nvSpPr>
        <p:spPr>
          <a:xfrm>
            <a:off x="914400" y="6096000"/>
            <a:ext cx="2358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 smtClean="0"/>
              <a:t>Foto: Stevan Lenhart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228600"/>
            <a:ext cx="4114800" cy="762000"/>
          </a:xfrm>
        </p:spPr>
        <p:txBody>
          <a:bodyPr>
            <a:noAutofit/>
          </a:bodyPr>
          <a:lstStyle/>
          <a:p>
            <a:pPr algn="ctr"/>
            <a:r>
              <a:rPr lang="x-none" sz="3600" dirty="0" smtClean="0"/>
              <a:t>Slovačke škole 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257800" y="990600"/>
            <a:ext cx="3733800" cy="58674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x-none" sz="2400" dirty="0" smtClean="0"/>
              <a:t>Kako jezik i kultura ne bi bili zaboravljeni, u mestima gde većinu stanovništa čine Slovaci, decenijama postoje škole u kojima se uči na slovačkom jeziku. Takve su Osnovna škola ‘’Jan Čajak’’ i Gimnazija ‘’Jan Kollar’’ u Bačkom Petrovcu, Osnovna škola ‘’Ljudovit Štur’’ u Kisaču itd. Slovaci svoju kulturu održavaju i kroz časopise, kao što su ‘’Hlas l’udu’’ i ‘’Vzlet’’.</a:t>
            </a:r>
            <a:endParaRPr lang="en-US" sz="2400" dirty="0"/>
          </a:p>
        </p:txBody>
      </p:sp>
      <p:pic>
        <p:nvPicPr>
          <p:cNvPr id="7" name="Picture Placeholder 6" descr="gimn. u backom p.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641" r="16641"/>
          <a:stretch>
            <a:fillRect/>
          </a:stretch>
        </p:blipFill>
        <p:spPr>
          <a:xfrm>
            <a:off x="304800" y="990600"/>
            <a:ext cx="4876800" cy="4876800"/>
          </a:xfr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6--Ivo-Andric-i-krunisanje-Lucije-13--12--1961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0"/>
            <a:ext cx="2139950" cy="2139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505200" cy="624840"/>
          </a:xfrm>
        </p:spPr>
        <p:txBody>
          <a:bodyPr/>
          <a:lstStyle/>
          <a:p>
            <a:pPr algn="ctr"/>
            <a:r>
              <a:rPr lang="x-none" dirty="0" smtClean="0"/>
              <a:t>Kult lucije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4495800" cy="6019800"/>
          </a:xfrm>
        </p:spPr>
        <p:txBody>
          <a:bodyPr>
            <a:normAutofit fontScale="77500" lnSpcReduction="20000"/>
          </a:bodyPr>
          <a:lstStyle/>
          <a:p>
            <a:r>
              <a:rPr lang="x-none" dirty="0" smtClean="0"/>
              <a:t>Lucija je kult koji većina slovačkih porodica i dalje poštuje. Naime, 12. decembra, predveče deca i odrasli očiste svoju obuću i stave je na prozor, kako bi im Lucija(Lucka) donela slatkiše, voće i orahe, ako su bili dobri tokom cele godine, ili u suprotnom, luk, krompir i pruteve. Uveče bi momci, ispred kuća devojaka, razbacali slamu i perje, kako bi one ujtru imale šta da čiste, a njihove majke su izlazile na ulicu da vide koja će brže počistiti i postati njihova nevesta. Na dan Lucije, 13. decembra, ne smeju se raditi kućni poslovi. Tanjiri se okreću naopačke, kako ih Lucija ne bi razbila. Takođe ne sme, prva u kuću da uđe žena ili devojka, jer bi mogla da posvađa porodicu. Deci se govori da je mala kao makovo zrno, a oči ima velike kao tanjire. Sve čuje i sve vidi.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86601" y="0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dirty="0" smtClean="0">
                <a:solidFill>
                  <a:schemeClr val="tx2"/>
                </a:solidFill>
                <a:latin typeface="Comic Sans MS" pitchFamily="66" charset="0"/>
              </a:rPr>
              <a:t>Луције, девојке светлости</a:t>
            </a:r>
          </a:p>
          <a:p>
            <a:r>
              <a:rPr lang="sr-Cyrl-CS" sz="1600" dirty="0" smtClean="0">
                <a:solidFill>
                  <a:schemeClr val="tx2"/>
                </a:solidFill>
                <a:latin typeface="Comic Sans MS" pitchFamily="66" charset="0"/>
              </a:rPr>
              <a:t>у Шведској и Иво Андрић </a:t>
            </a:r>
          </a:p>
          <a:p>
            <a:r>
              <a:rPr lang="sr-Cyrl-CS" sz="1600" dirty="0" smtClean="0">
                <a:solidFill>
                  <a:schemeClr val="tx2"/>
                </a:solidFill>
                <a:latin typeface="Comic Sans MS" pitchFamily="66" charset="0"/>
              </a:rPr>
              <a:t>са њима приликом доделе</a:t>
            </a:r>
          </a:p>
          <a:p>
            <a:r>
              <a:rPr lang="sr-Cyrl-CS" sz="1600" dirty="0" smtClean="0">
                <a:solidFill>
                  <a:schemeClr val="tx2"/>
                </a:solidFill>
                <a:latin typeface="Comic Sans MS" pitchFamily="66" charset="0"/>
              </a:rPr>
              <a:t>Нобелове награде</a:t>
            </a:r>
          </a:p>
          <a:p>
            <a:r>
              <a:rPr lang="sr-Cyrl-CS" sz="1600" dirty="0" smtClean="0">
                <a:solidFill>
                  <a:schemeClr val="tx2"/>
                </a:solidFill>
                <a:latin typeface="Comic Sans MS" pitchFamily="66" charset="0"/>
              </a:rPr>
              <a:t> за књижевност 1961.</a:t>
            </a:r>
            <a:endParaRPr lang="en-US" sz="16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endParaRPr lang="en-US" sz="1600" dirty="0"/>
          </a:p>
        </p:txBody>
      </p:sp>
      <p:pic>
        <p:nvPicPr>
          <p:cNvPr id="7" name="Picture 6" descr="15467_106669282677016_7010099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2543175"/>
            <a:ext cx="4648200" cy="4314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2297</TotalTime>
  <Words>864</Words>
  <Application>Microsoft Office PowerPoint</Application>
  <PresentationFormat>Экран (4:3)</PresentationFormat>
  <Paragraphs>33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Opulent</vt:lpstr>
      <vt:lpstr>Kulturna Baština Čeha i Slovaka</vt:lpstr>
      <vt:lpstr>Naseljavanje Slovaka </vt:lpstr>
      <vt:lpstr>Kulturno nasleđe </vt:lpstr>
      <vt:lpstr>Dizanje maja </vt:lpstr>
      <vt:lpstr>Kulturno-umetnička društva </vt:lpstr>
      <vt:lpstr>Слайд 6</vt:lpstr>
      <vt:lpstr>Слайд 7</vt:lpstr>
      <vt:lpstr>Slovačke škole </vt:lpstr>
      <vt:lpstr>Kult lucije</vt:lpstr>
      <vt:lpstr>Naseljavanje čeha</vt:lpstr>
      <vt:lpstr>Češko selo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Kulturna Baština čeha i slovaka</dc:title>
  <dc:creator>Leona</dc:creator>
  <cp:lastModifiedBy>Admin</cp:lastModifiedBy>
  <cp:revision>79</cp:revision>
  <dcterms:created xsi:type="dcterms:W3CDTF">2013-05-18T08:54:20Z</dcterms:created>
  <dcterms:modified xsi:type="dcterms:W3CDTF">2013-05-28T12:58:44Z</dcterms:modified>
</cp:coreProperties>
</file>