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9" r:id="rId4"/>
    <p:sldId id="265" r:id="rId5"/>
    <p:sldId id="261" r:id="rId6"/>
    <p:sldId id="260" r:id="rId7"/>
    <p:sldId id="266" r:id="rId8"/>
    <p:sldId id="267" r:id="rId9"/>
    <p:sldId id="262" r:id="rId10"/>
    <p:sldId id="263" r:id="rId11"/>
    <p:sldId id="264"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147" autoAdjust="0"/>
    <p:restoredTop sz="94660"/>
  </p:normalViewPr>
  <p:slideViewPr>
    <p:cSldViewPr>
      <p:cViewPr>
        <p:scale>
          <a:sx n="40" d="100"/>
          <a:sy n="40" d="100"/>
        </p:scale>
        <p:origin x="-1008" y="-3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5/28/2013</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5/28/2013</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5/28/2013</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5/28/2013</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5/28/2013</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5/28/2013</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5/28/2013</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5/28/2013</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5/28/2013</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4000" cy="1905000"/>
          </a:xfrm>
        </p:spPr>
        <p:txBody>
          <a:bodyPr numCol="1">
            <a:noAutofit/>
          </a:bodyPr>
          <a:lstStyle/>
          <a:p>
            <a:r>
              <a:rPr lang="x-none" sz="9600" dirty="0" smtClean="0">
                <a:effectLst>
                  <a:outerShdw blurRad="38100" dist="38100" dir="2700000" algn="tl">
                    <a:srgbClr val="000000">
                      <a:alpha val="43137"/>
                    </a:srgbClr>
                  </a:outerShdw>
                </a:effectLst>
              </a:rPr>
              <a:t>Покладе</a:t>
            </a:r>
            <a:endParaRPr lang="en-US" sz="9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1000" y="2667000"/>
            <a:ext cx="8763000" cy="838200"/>
          </a:xfrm>
        </p:spPr>
        <p:txBody>
          <a:bodyPr>
            <a:normAutofit fontScale="85000" lnSpcReduction="10000"/>
          </a:bodyPr>
          <a:lstStyle/>
          <a:p>
            <a:r>
              <a:rPr lang="x-none" sz="4800" dirty="0" smtClean="0">
                <a:effectLst>
                  <a:outerShdw dist="38100" algn="tl">
                    <a:schemeClr val="tx1"/>
                  </a:outerShdw>
                </a:effectLst>
              </a:rPr>
              <a:t>Руски и српски културни обичај</a:t>
            </a:r>
            <a:endParaRPr lang="en-US" sz="4800" dirty="0">
              <a:effectLst>
                <a:outerShdw dist="38100" algn="tl">
                  <a:schemeClr val="tx1"/>
                </a:outerShdw>
              </a:effectLst>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0000"/>
            <a:lum/>
          </a:blip>
          <a:srcRect/>
          <a:stretch>
            <a:fillRect l="-22000" t="-31000" b="-2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1">
              <a:alpha val="48000"/>
            </a:schemeClr>
          </a:solidFill>
        </p:spPr>
        <p:txBody>
          <a:bodyPr>
            <a:normAutofit fontScale="92500" lnSpcReduction="10000"/>
          </a:bodyPr>
          <a:lstStyle/>
          <a:p>
            <a:r>
              <a:rPr lang="ru-RU" u="sng" dirty="0" smtClean="0">
                <a:solidFill>
                  <a:schemeClr val="accent2"/>
                </a:solidFill>
                <a:effectLst>
                  <a:outerShdw blurRad="38100" dist="38100" dir="2700000" algn="tl">
                    <a:srgbClr val="000000">
                      <a:alpha val="43137"/>
                    </a:srgbClr>
                  </a:outerShdw>
                </a:effectLst>
              </a:rPr>
              <a:t>Недеља</a:t>
            </a:r>
            <a:r>
              <a:rPr lang="en-US" dirty="0" smtClean="0">
                <a:solidFill>
                  <a:schemeClr val="bg1">
                    <a:lumMod val="95000"/>
                    <a:lumOff val="5000"/>
                  </a:schemeClr>
                </a:solidFill>
                <a:effectLst>
                  <a:outerShdw blurRad="38100" dist="38100" dir="2700000" algn="tl">
                    <a:srgbClr val="000000">
                      <a:alpha val="43137"/>
                    </a:srgbClr>
                  </a:outerShdw>
                </a:effectLst>
              </a:rPr>
              <a:t> </a:t>
            </a:r>
            <a:r>
              <a:rPr lang="ru-RU" dirty="0" smtClean="0">
                <a:solidFill>
                  <a:schemeClr val="bg1">
                    <a:lumMod val="95000"/>
                    <a:lumOff val="5000"/>
                  </a:schemeClr>
                </a:solidFill>
              </a:rPr>
              <a:t>- </a:t>
            </a:r>
            <a:r>
              <a:rPr lang="ru-RU" dirty="0" smtClean="0">
                <a:solidFill>
                  <a:schemeClr val="bg1">
                    <a:lumMod val="95000"/>
                    <a:lumOff val="5000"/>
                  </a:schemeClr>
                </a:solidFill>
                <a:effectLst>
                  <a:outerShdw blurRad="38100" dist="38100" dir="2700000" algn="tl">
                    <a:srgbClr val="000000">
                      <a:alpha val="78000"/>
                    </a:srgbClr>
                  </a:outerShdw>
                </a:effectLst>
              </a:rPr>
              <a:t>завршни, „</a:t>
            </a:r>
            <a:r>
              <a:rPr lang="ru-RU" i="1" dirty="0" smtClean="0">
                <a:solidFill>
                  <a:schemeClr val="bg1">
                    <a:lumMod val="95000"/>
                    <a:lumOff val="5000"/>
                  </a:schemeClr>
                </a:solidFill>
                <a:effectLst>
                  <a:outerShdw blurRad="38100" dist="38100" dir="2700000" algn="tl">
                    <a:srgbClr val="000000">
                      <a:alpha val="78000"/>
                    </a:srgbClr>
                  </a:outerShdw>
                </a:effectLst>
              </a:rPr>
              <a:t>опроштајни дан</a:t>
            </a:r>
            <a:r>
              <a:rPr lang="ru-RU" dirty="0" smtClean="0">
                <a:solidFill>
                  <a:schemeClr val="bg1">
                    <a:lumMod val="95000"/>
                    <a:lumOff val="5000"/>
                  </a:schemeClr>
                </a:solidFill>
                <a:effectLst>
                  <a:outerShdw blurRad="38100" dist="38100" dir="2700000" algn="tl">
                    <a:srgbClr val="000000">
                      <a:alpha val="78000"/>
                    </a:srgbClr>
                  </a:outerShdw>
                </a:effectLst>
              </a:rPr>
              <a:t>“, када се од ближњих тражи опроштај због свих увреда, а после тога почиње весеље са песмом и игром, чиме се испраћа Масленица.</a:t>
            </a:r>
          </a:p>
          <a:p>
            <a:r>
              <a:rPr lang="ru-RU" dirty="0" smtClean="0">
                <a:solidFill>
                  <a:schemeClr val="bg1">
                    <a:lumMod val="95000"/>
                    <a:lumOff val="5000"/>
                  </a:schemeClr>
                </a:solidFill>
                <a:effectLst>
                  <a:outerShdw blurRad="38100" dist="38100" dir="2700000" algn="tl">
                    <a:srgbClr val="000000">
                      <a:alpha val="78000"/>
                    </a:srgbClr>
                  </a:outerShdw>
                </a:effectLst>
              </a:rPr>
              <a:t> Тога дана се у огромној ватри спаљивала </a:t>
            </a:r>
            <a:r>
              <a:rPr lang="ru-RU" u="sng" dirty="0" smtClean="0">
                <a:solidFill>
                  <a:schemeClr val="bg1">
                    <a:lumMod val="95000"/>
                    <a:lumOff val="5000"/>
                  </a:schemeClr>
                </a:solidFill>
                <a:effectLst>
                  <a:outerShdw blurRad="38100" dist="38100" dir="2700000" algn="tl">
                    <a:srgbClr val="000000">
                      <a:alpha val="78000"/>
                    </a:srgbClr>
                  </a:outerShdw>
                </a:effectLst>
              </a:rPr>
              <a:t>лутка од сламе</a:t>
            </a:r>
            <a:r>
              <a:rPr lang="ru-RU" dirty="0" smtClean="0">
                <a:solidFill>
                  <a:schemeClr val="bg1">
                    <a:lumMod val="95000"/>
                    <a:lumOff val="5000"/>
                  </a:schemeClr>
                </a:solidFill>
                <a:effectLst>
                  <a:outerShdw blurRad="38100" dist="38100" dir="2700000" algn="tl">
                    <a:srgbClr val="000000">
                      <a:alpha val="78000"/>
                    </a:srgbClr>
                  </a:outerShdw>
                </a:effectLst>
              </a:rPr>
              <a:t>, која је била оличење одлазеће зиме. Она се постављала усред ватре, а окупљени народ се од ње опраштао шалама, песмом и игром, грдећи зиму због мразева и оскудне хране, и хвалећи је због веселих зимских забава. На крају је лутка спаљивана уз веселе узвике и песме. Када „зима изгори“, почиње финална забава у којој омладина прескаче ватру. </a:t>
            </a:r>
            <a:r>
              <a:rPr lang="en-US" dirty="0" err="1" smtClean="0">
                <a:solidFill>
                  <a:schemeClr val="bg1">
                    <a:lumMod val="95000"/>
                    <a:lumOff val="5000"/>
                  </a:schemeClr>
                </a:solidFill>
                <a:effectLst>
                  <a:outerShdw blurRad="38100" dist="38100" dir="2700000" algn="tl">
                    <a:srgbClr val="000000">
                      <a:alpha val="78000"/>
                    </a:srgbClr>
                  </a:outerShdw>
                </a:effectLst>
              </a:rPr>
              <a:t>Тим</a:t>
            </a:r>
            <a:r>
              <a:rPr lang="en-US" dirty="0" smtClean="0">
                <a:solidFill>
                  <a:schemeClr val="bg1">
                    <a:lumMod val="95000"/>
                    <a:lumOff val="5000"/>
                  </a:schemeClr>
                </a:solidFill>
                <a:effectLst>
                  <a:outerShdw blurRad="38100" dist="38100" dir="2700000" algn="tl">
                    <a:srgbClr val="000000">
                      <a:alpha val="78000"/>
                    </a:srgbClr>
                  </a:outerShdw>
                </a:effectLst>
              </a:rPr>
              <a:t> </a:t>
            </a:r>
            <a:r>
              <a:rPr lang="en-US" dirty="0" err="1" smtClean="0">
                <a:solidFill>
                  <a:schemeClr val="bg1">
                    <a:lumMod val="95000"/>
                    <a:lumOff val="5000"/>
                  </a:schemeClr>
                </a:solidFill>
                <a:effectLst>
                  <a:outerShdw blurRad="38100" dist="38100" dir="2700000" algn="tl">
                    <a:srgbClr val="000000">
                      <a:alpha val="78000"/>
                    </a:srgbClr>
                  </a:outerShdw>
                </a:effectLst>
              </a:rPr>
              <a:t>надигравањем</a:t>
            </a:r>
            <a:r>
              <a:rPr lang="en-US" dirty="0" smtClean="0">
                <a:solidFill>
                  <a:schemeClr val="bg1">
                    <a:lumMod val="95000"/>
                    <a:lumOff val="5000"/>
                  </a:schemeClr>
                </a:solidFill>
                <a:effectLst>
                  <a:outerShdw blurRad="38100" dist="38100" dir="2700000" algn="tl">
                    <a:srgbClr val="000000">
                      <a:alpha val="78000"/>
                    </a:srgbClr>
                  </a:outerShdw>
                </a:effectLst>
              </a:rPr>
              <a:t> </a:t>
            </a:r>
            <a:r>
              <a:rPr lang="en-US" dirty="0" err="1" smtClean="0">
                <a:solidFill>
                  <a:schemeClr val="bg1">
                    <a:lumMod val="95000"/>
                    <a:lumOff val="5000"/>
                  </a:schemeClr>
                </a:solidFill>
                <a:effectLst>
                  <a:outerShdw blurRad="38100" dist="38100" dir="2700000" algn="tl">
                    <a:srgbClr val="000000">
                      <a:alpha val="78000"/>
                    </a:srgbClr>
                  </a:outerShdw>
                </a:effectLst>
              </a:rPr>
              <a:t>се</a:t>
            </a:r>
            <a:r>
              <a:rPr lang="en-US" dirty="0" smtClean="0">
                <a:solidFill>
                  <a:schemeClr val="bg1">
                    <a:lumMod val="95000"/>
                    <a:lumOff val="5000"/>
                  </a:schemeClr>
                </a:solidFill>
                <a:effectLst>
                  <a:outerShdw blurRad="38100" dist="38100" dir="2700000" algn="tl">
                    <a:srgbClr val="000000">
                      <a:alpha val="78000"/>
                    </a:srgbClr>
                  </a:outerShdw>
                </a:effectLst>
              </a:rPr>
              <a:t> </a:t>
            </a:r>
            <a:r>
              <a:rPr lang="en-US" dirty="0" err="1" smtClean="0">
                <a:solidFill>
                  <a:schemeClr val="bg1">
                    <a:lumMod val="95000"/>
                    <a:lumOff val="5000"/>
                  </a:schemeClr>
                </a:solidFill>
                <a:effectLst>
                  <a:outerShdw blurRad="38100" dist="38100" dir="2700000" algn="tl">
                    <a:srgbClr val="000000">
                      <a:alpha val="78000"/>
                    </a:srgbClr>
                  </a:outerShdw>
                </a:effectLst>
              </a:rPr>
              <a:t>завршавао</a:t>
            </a:r>
            <a:r>
              <a:rPr lang="en-US" dirty="0" smtClean="0">
                <a:solidFill>
                  <a:schemeClr val="bg1">
                    <a:lumMod val="95000"/>
                    <a:lumOff val="5000"/>
                  </a:schemeClr>
                </a:solidFill>
                <a:effectLst>
                  <a:outerShdw blurRad="38100" dist="38100" dir="2700000" algn="tl">
                    <a:srgbClr val="000000">
                      <a:alpha val="78000"/>
                    </a:srgbClr>
                  </a:outerShdw>
                </a:effectLst>
              </a:rPr>
              <a:t> </a:t>
            </a:r>
            <a:r>
              <a:rPr lang="en-US" dirty="0" err="1" smtClean="0">
                <a:solidFill>
                  <a:schemeClr val="bg1">
                    <a:lumMod val="95000"/>
                    <a:lumOff val="5000"/>
                  </a:schemeClr>
                </a:solidFill>
                <a:effectLst>
                  <a:outerShdw blurRad="38100" dist="38100" dir="2700000" algn="tl">
                    <a:srgbClr val="000000">
                      <a:alpha val="78000"/>
                    </a:srgbClr>
                  </a:outerShdw>
                </a:effectLst>
              </a:rPr>
              <a:t>празник</a:t>
            </a:r>
            <a:r>
              <a:rPr lang="en-US" dirty="0" smtClean="0">
                <a:solidFill>
                  <a:schemeClr val="bg1">
                    <a:lumMod val="95000"/>
                    <a:lumOff val="5000"/>
                  </a:schemeClr>
                </a:solidFill>
                <a:effectLst>
                  <a:outerShdw blurRad="38100" dist="38100" dir="2700000" algn="tl">
                    <a:srgbClr val="000000">
                      <a:alpha val="78000"/>
                    </a:srgbClr>
                  </a:outerShdw>
                </a:effectLst>
              </a:rPr>
              <a:t> </a:t>
            </a:r>
            <a:r>
              <a:rPr lang="en-US" dirty="0" err="1" smtClean="0">
                <a:solidFill>
                  <a:schemeClr val="bg1">
                    <a:lumMod val="95000"/>
                    <a:lumOff val="5000"/>
                  </a:schemeClr>
                </a:solidFill>
                <a:effectLst>
                  <a:outerShdw blurRad="38100" dist="38100" dir="2700000" algn="tl">
                    <a:srgbClr val="000000">
                      <a:alpha val="78000"/>
                    </a:srgbClr>
                  </a:outerShdw>
                </a:effectLst>
              </a:rPr>
              <a:t>Масленице</a:t>
            </a:r>
            <a:r>
              <a:rPr lang="en-US" dirty="0" smtClean="0">
                <a:solidFill>
                  <a:schemeClr val="bg1">
                    <a:lumMod val="95000"/>
                    <a:lumOff val="5000"/>
                  </a:schemeClr>
                </a:solidFill>
                <a:effectLst>
                  <a:outerShdw blurRad="38100" dist="38100" dir="2700000" algn="tl">
                    <a:srgbClr val="000000">
                      <a:alpha val="78000"/>
                    </a:srgbClr>
                  </a:outerShdw>
                </a:effectLst>
              </a:rPr>
              <a:t>.</a:t>
            </a:r>
          </a:p>
          <a:p>
            <a:endParaRPr lang="en-US" dirty="0">
              <a:solidFill>
                <a:schemeClr val="bg1">
                  <a:lumMod val="95000"/>
                  <a:lumOff val="5000"/>
                </a:schemeClr>
              </a:solidFill>
              <a:effectLst>
                <a:outerShdw blurRad="38100" dist="38100" dir="2700000" algn="tl">
                  <a:srgbClr val="000000">
                    <a:alpha val="43137"/>
                  </a:srgbClr>
                </a:outerShdw>
              </a:effectLst>
            </a:endParaRPr>
          </a:p>
        </p:txBody>
      </p:sp>
    </p:spTree>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t="-1000" r="-24000" b="-3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6858000"/>
          </a:xfrm>
        </p:spPr>
        <p:txBody>
          <a:bodyPr/>
          <a:lstStyle/>
          <a:p>
            <a:r>
              <a:rPr lang="ru-RU" dirty="0" smtClean="0">
                <a:solidFill>
                  <a:schemeClr val="bg1"/>
                </a:solidFill>
                <a:effectLst>
                  <a:outerShdw blurRad="38100" dist="38100" algn="tl">
                    <a:srgbClr val="000000">
                      <a:alpha val="85000"/>
                    </a:srgbClr>
                  </a:outerShdw>
                </a:effectLst>
              </a:rPr>
              <a:t>Коначни опроштај од Масленице био је први дан Великог поста, тј. </a:t>
            </a:r>
            <a:r>
              <a:rPr lang="ru-RU" u="sng" dirty="0" smtClean="0">
                <a:solidFill>
                  <a:schemeClr val="bg1"/>
                </a:solidFill>
                <a:effectLst>
                  <a:outerShdw blurRad="38100" dist="38100" algn="tl">
                    <a:srgbClr val="000000">
                      <a:alpha val="85000"/>
                    </a:srgbClr>
                  </a:outerShdw>
                </a:effectLst>
              </a:rPr>
              <a:t>Чисти понедељак</a:t>
            </a:r>
            <a:r>
              <a:rPr lang="ru-RU" dirty="0" smtClean="0">
                <a:solidFill>
                  <a:schemeClr val="bg1"/>
                </a:solidFill>
                <a:effectLst>
                  <a:outerShdw blurRad="38100" dist="38100" algn="tl">
                    <a:srgbClr val="000000">
                      <a:alpha val="85000"/>
                    </a:srgbClr>
                  </a:outerShdw>
                </a:effectLst>
              </a:rPr>
              <a:t>, који се сматрао даном очишћења од греха и мрсне хране. На Чисти понедељак је био обичај да се сви купају, а жене су прале посуђе и „</a:t>
            </a:r>
            <a:r>
              <a:rPr lang="ru-RU" i="1" dirty="0" smtClean="0">
                <a:solidFill>
                  <a:schemeClr val="bg1"/>
                </a:solidFill>
                <a:effectLst>
                  <a:outerShdw blurRad="38100" dist="38100" algn="tl">
                    <a:srgbClr val="000000">
                      <a:alpha val="85000"/>
                    </a:srgbClr>
                  </a:outerShdw>
                </a:effectLst>
              </a:rPr>
              <a:t>париле</a:t>
            </a:r>
            <a:r>
              <a:rPr lang="ru-RU" dirty="0" smtClean="0">
                <a:solidFill>
                  <a:schemeClr val="bg1"/>
                </a:solidFill>
                <a:effectLst>
                  <a:outerShdw blurRad="38100" dist="38100" algn="tl">
                    <a:srgbClr val="000000">
                      <a:alpha val="85000"/>
                    </a:srgbClr>
                  </a:outerShdw>
                </a:effectLst>
              </a:rPr>
              <a:t>“ посуде за млеко, чистећи их од масти и остатака мрсне хране.</a:t>
            </a:r>
            <a:endParaRPr lang="en-US" dirty="0" smtClean="0">
              <a:solidFill>
                <a:schemeClr val="bg1"/>
              </a:solidFill>
              <a:effectLst>
                <a:outerShdw blurRad="38100" dist="38100" algn="tl">
                  <a:srgbClr val="000000">
                    <a:alpha val="85000"/>
                  </a:srgbClr>
                </a:outerShdw>
              </a:effectLst>
            </a:endParaRPr>
          </a:p>
          <a:p>
            <a:endParaRPr lang="en-US" dirty="0">
              <a:solidFill>
                <a:srgbClr val="FF000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9000"/>
            <a:lum/>
          </a:blip>
          <a:srcRect/>
          <a:stretch>
            <a:fillRect l="-11000" t="-30000" r="-52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144000" cy="1027906"/>
          </a:xfrm>
        </p:spPr>
        <p:txBody>
          <a:bodyPr>
            <a:normAutofit fontScale="90000"/>
          </a:bodyPr>
          <a:lstStyle/>
          <a:p>
            <a:r>
              <a:rPr lang="x-none" sz="4000" dirty="0" smtClean="0">
                <a:effectLst>
                  <a:outerShdw dist="63500" dir="21540000" algn="tl" rotWithShape="0">
                    <a:schemeClr val="accent2">
                      <a:lumMod val="50000"/>
                    </a:schemeClr>
                  </a:outerShdw>
                </a:effectLst>
              </a:rPr>
              <a:t>Српски празник – Беле покладе/ Машкаре</a:t>
            </a:r>
            <a:endParaRPr lang="en-US" sz="4000" dirty="0">
              <a:effectLst>
                <a:outerShdw dist="63500" dir="21540000" algn="tl" rotWithShape="0">
                  <a:schemeClr val="accent2">
                    <a:lumMod val="50000"/>
                  </a:schemeClr>
                </a:outerShdw>
              </a:effectLst>
            </a:endParaRPr>
          </a:p>
        </p:txBody>
      </p:sp>
      <p:sp>
        <p:nvSpPr>
          <p:cNvPr id="3" name="Content Placeholder 2"/>
          <p:cNvSpPr>
            <a:spLocks noGrp="1"/>
          </p:cNvSpPr>
          <p:nvPr>
            <p:ph idx="1"/>
          </p:nvPr>
        </p:nvSpPr>
        <p:spPr>
          <a:xfrm>
            <a:off x="0" y="1219200"/>
            <a:ext cx="9144000" cy="2819400"/>
          </a:xfrm>
          <a:solidFill>
            <a:schemeClr val="bg1">
              <a:alpha val="38000"/>
            </a:schemeClr>
          </a:solidFill>
        </p:spPr>
        <p:txBody>
          <a:bodyPr>
            <a:normAutofit/>
          </a:bodyPr>
          <a:lstStyle/>
          <a:p>
            <a:r>
              <a:rPr lang="ru-RU" dirty="0" smtClean="0">
                <a:effectLst>
                  <a:outerShdw blurRad="101600" dist="63500" algn="ctr" rotWithShape="0">
                    <a:schemeClr val="tx1"/>
                  </a:outerShdw>
                </a:effectLst>
              </a:rPr>
              <a:t>Обредне поворке представљале су део религијског понашања Срба. Био је то начин настојања српског сељака да се успоставе повољни или избегну неповољни однос са натприродним силама.</a:t>
            </a:r>
            <a:endParaRPr lang="en-US" dirty="0" smtClean="0">
              <a:effectLst>
                <a:outerShdw blurRad="101600" dist="63500" algn="ctr" rotWithShape="0">
                  <a:schemeClr val="tx1"/>
                </a:outerShdw>
              </a:effectLst>
            </a:endParaRPr>
          </a:p>
          <a:p>
            <a:pPr>
              <a:buNone/>
            </a:pPr>
            <a:endParaRPr lang="en-US" dirty="0"/>
          </a:p>
        </p:txBody>
      </p:sp>
    </p:spTree>
  </p:cSld>
  <p:clrMapOvr>
    <a:masterClrMapping/>
  </p:clrMapOvr>
  <p:transition spd="slow">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1000"/>
            <a:lum/>
          </a:blip>
          <a:srcRect/>
          <a:stretch>
            <a:fillRect t="-41000" b="-4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454808"/>
          </a:xfrm>
        </p:spPr>
        <p:txBody>
          <a:bodyPr/>
          <a:lstStyle/>
          <a:p>
            <a:r>
              <a:rPr lang="ru-RU" dirty="0" smtClean="0">
                <a:solidFill>
                  <a:schemeClr val="bg1"/>
                </a:solidFill>
                <a:effectLst>
                  <a:outerShdw blurRad="38100" dist="38100" dir="2700000" algn="tl">
                    <a:srgbClr val="000000">
                      <a:alpha val="43137"/>
                    </a:srgbClr>
                  </a:outerShdw>
                </a:effectLst>
              </a:rPr>
              <a:t>Разним магијским радњама, начином одевања, песмама и играма учесници су се трудили да ступе у контакт са оностраним, да покрену или зауставе деловања оностраног или приволе онострана бића на сарадњу или пак одступање.</a:t>
            </a:r>
            <a:endParaRPr lang="en-US" dirty="0" smtClean="0">
              <a:solidFill>
                <a:schemeClr val="bg1"/>
              </a:solidFill>
              <a:effectLst>
                <a:outerShdw blurRad="38100" dist="38100" dir="2700000" algn="tl">
                  <a:srgbClr val="000000">
                    <a:alpha val="43137"/>
                  </a:srgbClr>
                </a:outerShdw>
              </a:effectLst>
            </a:endParaRPr>
          </a:p>
          <a:p>
            <a:r>
              <a:rPr lang="ru-RU" dirty="0" smtClean="0">
                <a:solidFill>
                  <a:schemeClr val="bg1"/>
                </a:solidFill>
                <a:effectLst>
                  <a:outerShdw blurRad="38100" dist="38100" dir="2700000" algn="tl">
                    <a:srgbClr val="000000">
                      <a:alpha val="43137"/>
                    </a:srgbClr>
                  </a:outerShdw>
                </a:effectLst>
              </a:rPr>
              <a:t>Религијско понашање је било у складу са религијским мишљењем, то јест поимањем </a:t>
            </a:r>
            <a:r>
              <a:rPr lang="x-none" dirty="0" smtClean="0">
                <a:solidFill>
                  <a:schemeClr val="bg1"/>
                </a:solidFill>
                <a:effectLst>
                  <a:outerShdw blurRad="38100" dist="38100" dir="2700000" algn="tl">
                    <a:srgbClr val="000000">
                      <a:alpha val="43137"/>
                    </a:srgbClr>
                  </a:outerShdw>
                </a:effectLst>
              </a:rPr>
              <a:t>неког другог света</a:t>
            </a:r>
            <a:r>
              <a:rPr lang="ru-RU" dirty="0" smtClean="0">
                <a:solidFill>
                  <a:schemeClr val="bg1"/>
                </a:solidFill>
                <a:effectLst>
                  <a:outerShdw blurRad="38100" dist="38100" dir="2700000" algn="tl">
                    <a:srgbClr val="000000">
                      <a:alpha val="43137"/>
                    </a:srgbClr>
                  </a:outerShdw>
                </a:effectLst>
              </a:rPr>
              <a:t>. Онострано код Срба, представљало је синкретизам паганске и хришћанске вере</a:t>
            </a:r>
            <a:r>
              <a:rPr lang="ru-RU" dirty="0" smtClean="0">
                <a:solidFill>
                  <a:schemeClr val="bg1"/>
                </a:solidFill>
              </a:rPr>
              <a:t>.</a:t>
            </a:r>
            <a:endParaRPr lang="en-US" dirty="0" smtClean="0">
              <a:solidFill>
                <a:schemeClr val="bg1"/>
              </a:solidFill>
            </a:endParaRPr>
          </a:p>
          <a:p>
            <a:endParaRPr lang="en-US" dirty="0"/>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8000" r="-18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tx1">
              <a:alpha val="32000"/>
            </a:schemeClr>
          </a:solidFill>
        </p:spPr>
        <p:txBody>
          <a:bodyPr/>
          <a:lstStyle/>
          <a:p>
            <a:r>
              <a:rPr lang="ru-RU" dirty="0" smtClean="0">
                <a:solidFill>
                  <a:schemeClr val="bg1"/>
                </a:solidFill>
                <a:effectLst>
                  <a:outerShdw blurRad="38100" dist="38100" dir="2700000" algn="tl">
                    <a:srgbClr val="000000">
                      <a:alpha val="43137"/>
                    </a:srgbClr>
                  </a:outerShdw>
                </a:effectLst>
              </a:rPr>
              <a:t>Основне функције овакве врсте религијског понашања биле су да обезбеде плодност како људи, тако и стоке и њива, али су имале и илустративну функцију, да их од неповољних утицаја оностраног и атмосферских непогода. </a:t>
            </a:r>
          </a:p>
          <a:p>
            <a:r>
              <a:rPr lang="ru-RU" dirty="0" smtClean="0">
                <a:solidFill>
                  <a:schemeClr val="bg1"/>
                </a:solidFill>
                <a:effectLst>
                  <a:outerShdw blurRad="38100" dist="38100" dir="2700000" algn="tl">
                    <a:srgbClr val="000000">
                      <a:alpha val="43137"/>
                    </a:srgbClr>
                  </a:outerShdw>
                </a:effectLst>
              </a:rPr>
              <a:t>За сваку поворку су постојали посебни предмети, одевање, песме и игре, али је плодност у свакој од њих била централни мотив и циљ.</a:t>
            </a:r>
            <a:endParaRPr lang="en-US" dirty="0" smtClean="0">
              <a:solidFill>
                <a:schemeClr val="bg1"/>
              </a:solidFill>
              <a:effectLst>
                <a:outerShdw blurRad="38100" dist="38100" dir="2700000" algn="tl">
                  <a:srgbClr val="000000">
                    <a:alpha val="43137"/>
                  </a:srgbClr>
                </a:outerShdw>
              </a:effectLst>
            </a:endParaRPr>
          </a:p>
          <a:p>
            <a:endParaRPr lang="en-US" dirty="0"/>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6000" t="-28000" r="-16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r>
              <a:rPr lang="x-none" dirty="0" smtClean="0">
                <a:effectLst>
                  <a:outerShdw blurRad="26000" dist="50800" algn="tl" rotWithShape="0">
                    <a:schemeClr val="accent2">
                      <a:lumMod val="50000"/>
                    </a:schemeClr>
                  </a:outerShdw>
                </a:effectLst>
              </a:rPr>
              <a:t>Обичај..</a:t>
            </a:r>
            <a:endParaRPr lang="en-US" dirty="0">
              <a:effectLst>
                <a:outerShdw blurRad="26000" dist="50800" algn="tl" rotWithShape="0">
                  <a:schemeClr val="accent2">
                    <a:lumMod val="50000"/>
                  </a:schemeClr>
                </a:outerShdw>
              </a:effectLst>
            </a:endParaRPr>
          </a:p>
        </p:txBody>
      </p:sp>
      <p:sp>
        <p:nvSpPr>
          <p:cNvPr id="3" name="Content Placeholder 2"/>
          <p:cNvSpPr>
            <a:spLocks noGrp="1"/>
          </p:cNvSpPr>
          <p:nvPr>
            <p:ph idx="1"/>
          </p:nvPr>
        </p:nvSpPr>
        <p:spPr>
          <a:xfrm>
            <a:off x="0" y="1524000"/>
            <a:ext cx="9144000" cy="3505200"/>
          </a:xfrm>
          <a:solidFill>
            <a:schemeClr val="tx1">
              <a:lumMod val="85000"/>
              <a:alpha val="48000"/>
            </a:schemeClr>
          </a:solidFill>
        </p:spPr>
        <p:txBody>
          <a:bodyPr>
            <a:normAutofit lnSpcReduction="10000"/>
          </a:bodyPr>
          <a:lstStyle/>
          <a:p>
            <a:r>
              <a:rPr lang="en-US" dirty="0" smtClean="0">
                <a:effectLst>
                  <a:outerShdw blurRad="38100" dist="38100" dir="2700000" algn="tl">
                    <a:srgbClr val="000000">
                      <a:alpha val="43137"/>
                    </a:srgbClr>
                  </a:outerShdw>
                </a:effectLst>
              </a:rPr>
              <a:t> </a:t>
            </a:r>
            <a:r>
              <a:rPr lang="ru-RU" dirty="0" smtClean="0">
                <a:solidFill>
                  <a:schemeClr val="bg1"/>
                </a:solidFill>
                <a:effectLst>
                  <a:outerShdw blurRad="38100" dist="38100" dir="2700000" algn="tl">
                    <a:srgbClr val="000000">
                      <a:alpha val="43137"/>
                    </a:srgbClr>
                  </a:outerShdw>
                </a:effectLst>
              </a:rPr>
              <a:t>Беле покладе су уочи ускршњег поста. Цела та недеља се назива бела недеља, а беле покладе (петак)су њен врхунац. Постојало је више поворки, а углавном су поворке чинили мушкарци који су били маскирани и у свадбене поворке. Дешавало се да једна поворка другој отме младу.</a:t>
            </a:r>
            <a:endParaRPr lang="en-US" dirty="0" smtClean="0">
              <a:solidFill>
                <a:schemeClr val="bg1"/>
              </a:solidFill>
              <a:effectLst>
                <a:outerShdw blurRad="38100" dist="38100" dir="2700000" algn="tl">
                  <a:srgbClr val="000000">
                    <a:alpha val="43137"/>
                  </a:srgbClr>
                </a:outerShdw>
              </a:effectLst>
            </a:endParaRPr>
          </a:p>
          <a:p>
            <a:endParaRPr lang="en-US" dirty="0"/>
          </a:p>
        </p:txBody>
      </p:sp>
    </p:spTree>
  </p:cSld>
  <p:clrMapOvr>
    <a:masterClrMapping/>
  </p:clrMapOvr>
  <p:transition>
    <p:cover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t="-22000" r="-6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4191000"/>
          </a:xfrm>
          <a:solidFill>
            <a:schemeClr val="bg1">
              <a:lumMod val="85000"/>
              <a:lumOff val="15000"/>
              <a:alpha val="32000"/>
            </a:schemeClr>
          </a:solidFill>
        </p:spPr>
        <p:txBody>
          <a:bodyPr/>
          <a:lstStyle/>
          <a:p>
            <a:r>
              <a:rPr lang="ru-RU" dirty="0" smtClean="0">
                <a:effectLst>
                  <a:outerShdw blurRad="50800" dist="50800" dir="5400000" algn="ctr" rotWithShape="0">
                    <a:schemeClr val="bg1"/>
                  </a:outerShdw>
                </a:effectLst>
              </a:rPr>
              <a:t>Према веровању  у том периоду је нарочита опасност претила од вештица, те су се младићи мазали белим луком, правили буку, а најефикаснији метод заштите биле су ватре. Опалије су паљене у центру села и њих би прескакали младићи. Имале су лустративну моћ  и чистиле су ваздух од нечистих сила. </a:t>
            </a:r>
            <a:endParaRPr lang="en-US" dirty="0" smtClean="0">
              <a:effectLst>
                <a:outerShdw blurRad="50800" dist="50800" dir="5400000" algn="ctr" rotWithShape="0">
                  <a:schemeClr val="bg1"/>
                </a:outerShdw>
              </a:effectLst>
            </a:endParaRPr>
          </a:p>
          <a:p>
            <a:endParaRPr lang="en-US" dirty="0"/>
          </a:p>
        </p:txBody>
      </p:sp>
    </p:spTree>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5000"/>
            <a:lum bright="2000" contrast="2000"/>
          </a:blip>
          <a:srcRect/>
          <a:stretch>
            <a:fillRect l="-8000" t="-9000" r="-1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399032"/>
          </a:xfrm>
        </p:spPr>
        <p:txBody>
          <a:bodyPr>
            <a:normAutofit/>
          </a:bodyPr>
          <a:lstStyle/>
          <a:p>
            <a:r>
              <a:rPr lang="x-none" sz="6000" dirty="0" smtClean="0">
                <a:solidFill>
                  <a:schemeClr val="bg1"/>
                </a:solidFill>
              </a:rPr>
              <a:t>Покладе</a:t>
            </a:r>
            <a:endParaRPr lang="en-US" sz="6000" dirty="0">
              <a:solidFill>
                <a:schemeClr val="bg1"/>
              </a:solidFill>
            </a:endParaRPr>
          </a:p>
        </p:txBody>
      </p:sp>
      <p:sp>
        <p:nvSpPr>
          <p:cNvPr id="8" name="Content Placeholder 7"/>
          <p:cNvSpPr>
            <a:spLocks noGrp="1"/>
          </p:cNvSpPr>
          <p:nvPr>
            <p:ph idx="1"/>
          </p:nvPr>
        </p:nvSpPr>
        <p:spPr>
          <a:xfrm>
            <a:off x="0" y="1752601"/>
            <a:ext cx="9144000" cy="4114799"/>
          </a:xfrm>
          <a:solidFill>
            <a:schemeClr val="tx1">
              <a:alpha val="36000"/>
            </a:schemeClr>
          </a:solidFill>
          <a:ln>
            <a:noFill/>
          </a:ln>
        </p:spPr>
        <p:txBody>
          <a:bodyPr lIns="0" tIns="72000" rIns="0">
            <a:noAutofit/>
          </a:bodyPr>
          <a:lstStyle/>
          <a:p>
            <a:r>
              <a:rPr lang="sr-Latn-CS" sz="3100" b="1" dirty="0" smtClean="0">
                <a:ln>
                  <a:solidFill>
                    <a:schemeClr val="accent1">
                      <a:alpha val="35000"/>
                    </a:schemeClr>
                  </a:solidFill>
                </a:ln>
                <a:solidFill>
                  <a:schemeClr val="bg1"/>
                </a:solidFill>
                <a:effectLst>
                  <a:outerShdw blurRad="38100" dist="38100" dir="2700000" algn="tl">
                    <a:srgbClr val="000000">
                      <a:alpha val="40000"/>
                    </a:srgbClr>
                  </a:outerShdw>
                </a:effectLst>
              </a:rPr>
              <a:t>Покладе</a:t>
            </a:r>
            <a:r>
              <a:rPr lang="sr-Latn-CS" sz="3100" dirty="0" smtClean="0">
                <a:ln>
                  <a:solidFill>
                    <a:schemeClr val="accent1">
                      <a:alpha val="35000"/>
                    </a:schemeClr>
                  </a:solidFill>
                </a:ln>
                <a:solidFill>
                  <a:schemeClr val="bg1"/>
                </a:solidFill>
                <a:effectLst>
                  <a:outerShdw blurRad="38100" dist="38100" dir="2700000" algn="tl">
                    <a:srgbClr val="000000">
                      <a:alpha val="40000"/>
                    </a:srgbClr>
                  </a:outerShdw>
                </a:effectLst>
              </a:rPr>
              <a:t> су народни празник распрострањен у Европи и Америци. Његови корени су пагански и везани </a:t>
            </a:r>
            <a:r>
              <a:rPr lang="x-none" sz="3100" dirty="0" smtClean="0">
                <a:ln>
                  <a:solidFill>
                    <a:schemeClr val="accent1">
                      <a:alpha val="35000"/>
                    </a:schemeClr>
                  </a:solidFill>
                </a:ln>
                <a:solidFill>
                  <a:schemeClr val="bg1"/>
                </a:solidFill>
                <a:effectLst>
                  <a:outerShdw blurRad="38100" dist="38100" dir="2700000" algn="tl">
                    <a:srgbClr val="000000">
                      <a:alpha val="40000"/>
                    </a:srgbClr>
                  </a:outerShdw>
                </a:effectLst>
              </a:rPr>
              <a:t>су</a:t>
            </a:r>
            <a:r>
              <a:rPr lang="sr-Latn-CS" sz="3100" dirty="0" smtClean="0">
                <a:ln>
                  <a:solidFill>
                    <a:schemeClr val="accent1">
                      <a:alpha val="35000"/>
                    </a:schemeClr>
                  </a:solidFill>
                </a:ln>
                <a:solidFill>
                  <a:schemeClr val="bg1"/>
                </a:solidFill>
                <a:effectLst>
                  <a:outerShdw blurRad="38100" dist="38100" dir="2700000" algn="tl">
                    <a:srgbClr val="000000">
                      <a:alpha val="40000"/>
                    </a:srgbClr>
                  </a:outerShdw>
                </a:effectLst>
              </a:rPr>
              <a:t> за обележавање култа Сунца и доласка пролећа.</a:t>
            </a:r>
            <a:endParaRPr lang="en-US" sz="3100" dirty="0" smtClean="0">
              <a:ln>
                <a:solidFill>
                  <a:schemeClr val="accent1">
                    <a:alpha val="35000"/>
                  </a:schemeClr>
                </a:solidFill>
              </a:ln>
              <a:solidFill>
                <a:schemeClr val="bg1"/>
              </a:solidFill>
              <a:effectLst>
                <a:outerShdw blurRad="38100" dist="38100" dir="2700000" algn="tl">
                  <a:srgbClr val="000000">
                    <a:alpha val="40000"/>
                  </a:srgbClr>
                </a:outerShdw>
              </a:effectLst>
            </a:endParaRPr>
          </a:p>
          <a:p>
            <a:r>
              <a:rPr lang="sr-Latn-CS" sz="3100" dirty="0" smtClean="0">
                <a:ln>
                  <a:solidFill>
                    <a:schemeClr val="accent1">
                      <a:alpha val="35000"/>
                    </a:schemeClr>
                  </a:solidFill>
                </a:ln>
                <a:solidFill>
                  <a:schemeClr val="bg1"/>
                </a:solidFill>
                <a:effectLst>
                  <a:outerShdw blurRad="38100" dist="38100" dir="2700000" algn="tl">
                    <a:srgbClr val="000000">
                      <a:alpha val="40000"/>
                    </a:srgbClr>
                  </a:outerShdw>
                </a:effectLst>
              </a:rPr>
              <a:t>Покладе се обично сматрају за време уживања у храни, пићу и </a:t>
            </a:r>
            <a:r>
              <a:rPr lang="sr-Latn-CS" sz="3100" dirty="0" smtClean="0">
                <a:ln>
                  <a:solidFill>
                    <a:schemeClr val="accent1">
                      <a:alpha val="35000"/>
                    </a:schemeClr>
                  </a:solidFill>
                </a:ln>
                <a:solidFill>
                  <a:schemeClr val="bg1"/>
                </a:solidFill>
                <a:effectLst>
                  <a:outerShdw blurRad="38100" dist="38100" dir="2700000" algn="tl">
                    <a:srgbClr val="000000">
                      <a:alpha val="43137"/>
                    </a:srgbClr>
                  </a:outerShdw>
                </a:effectLst>
              </a:rPr>
              <a:t>прославама под маскама</a:t>
            </a:r>
            <a:r>
              <a:rPr lang="sr-Latn-CS" sz="3100" dirty="0" smtClean="0">
                <a:ln>
                  <a:solidFill>
                    <a:schemeClr val="accent1">
                      <a:alpha val="35000"/>
                    </a:schemeClr>
                  </a:solidFill>
                </a:ln>
                <a:solidFill>
                  <a:schemeClr val="bg1"/>
                </a:solidFill>
                <a:effectLst>
                  <a:outerShdw blurRad="38100" dist="38100" dir="2700000" algn="tl">
                    <a:srgbClr val="000000">
                      <a:alpha val="40000"/>
                    </a:srgbClr>
                  </a:outerShdw>
                </a:effectLst>
              </a:rPr>
              <a:t>, познатим као карневал</a:t>
            </a:r>
            <a:r>
              <a:rPr lang="x-none" sz="3100" dirty="0" smtClean="0">
                <a:ln>
                  <a:solidFill>
                    <a:schemeClr val="accent1">
                      <a:alpha val="35000"/>
                    </a:schemeClr>
                  </a:solidFill>
                </a:ln>
                <a:solidFill>
                  <a:schemeClr val="bg1"/>
                </a:solidFill>
                <a:effectLst>
                  <a:outerShdw blurRad="38100" dist="38100" dir="2700000" algn="tl">
                    <a:srgbClr val="000000">
                      <a:alpha val="40000"/>
                    </a:srgbClr>
                  </a:outerShdw>
                </a:effectLst>
              </a:rPr>
              <a:t>и</a:t>
            </a:r>
            <a:r>
              <a:rPr lang="sr-Latn-CS" sz="3100" dirty="0" smtClean="0">
                <a:ln>
                  <a:solidFill>
                    <a:schemeClr val="accent1">
                      <a:alpha val="35000"/>
                    </a:schemeClr>
                  </a:solidFill>
                </a:ln>
                <a:solidFill>
                  <a:schemeClr val="bg1"/>
                </a:solidFill>
                <a:effectLst>
                  <a:outerShdw blurRad="38100" dist="38100" dir="2700000" algn="tl">
                    <a:srgbClr val="000000">
                      <a:alpha val="40000"/>
                    </a:srgbClr>
                  </a:outerShdw>
                </a:effectLst>
              </a:rPr>
              <a:t>.</a:t>
            </a:r>
            <a:endParaRPr lang="en-US" sz="3100" dirty="0" smtClean="0">
              <a:ln>
                <a:solidFill>
                  <a:schemeClr val="accent1">
                    <a:alpha val="35000"/>
                  </a:schemeClr>
                </a:solidFill>
              </a:ln>
              <a:solidFill>
                <a:schemeClr val="bg1"/>
              </a:solidFill>
              <a:effectLst>
                <a:outerShdw blurRad="38100" dist="38100" dir="2700000" algn="tl">
                  <a:srgbClr val="000000">
                    <a:alpha val="40000"/>
                  </a:srgbClr>
                </a:outerShdw>
              </a:effectLst>
            </a:endParaRPr>
          </a:p>
          <a:p>
            <a:endParaRPr lang="en-US" dirty="0"/>
          </a:p>
        </p:txBody>
      </p:sp>
    </p:spTree>
  </p:cSld>
  <p:clrMapOvr>
    <a:masterClrMapping/>
  </p:clrMapOvr>
  <p:transition spd="slow" advTm="20000">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0000"/>
            <a:lum/>
          </a:blip>
          <a:srcRect/>
          <a:stretch>
            <a:fillRect l="-14000" t="-23000" r="-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8686800" cy="1104106"/>
          </a:xfrm>
        </p:spPr>
        <p:txBody>
          <a:bodyPr>
            <a:normAutofit/>
          </a:bodyPr>
          <a:lstStyle/>
          <a:p>
            <a:r>
              <a:rPr lang="x-none" sz="4000" dirty="0" smtClean="0">
                <a:ln w="6350">
                  <a:solidFill>
                    <a:schemeClr val="bg1">
                      <a:alpha val="49000"/>
                    </a:schemeClr>
                  </a:solidFill>
                </a:ln>
                <a:effectLst>
                  <a:outerShdw blurRad="26000" dist="26000" dir="14500000" algn="tl" rotWithShape="0">
                    <a:srgbClr val="000000"/>
                  </a:outerShdw>
                </a:effectLst>
              </a:rPr>
              <a:t>Масленица – Руски празник</a:t>
            </a:r>
            <a:endParaRPr lang="en-US" sz="4000" dirty="0">
              <a:ln w="6350">
                <a:solidFill>
                  <a:schemeClr val="bg1">
                    <a:alpha val="49000"/>
                  </a:schemeClr>
                </a:solidFill>
              </a:ln>
              <a:effectLst>
                <a:outerShdw blurRad="26000" dist="26000" dir="14500000" algn="tl" rotWithShape="0">
                  <a:srgbClr val="000000"/>
                </a:outerShdw>
              </a:effectLst>
            </a:endParaRPr>
          </a:p>
        </p:txBody>
      </p:sp>
      <p:sp>
        <p:nvSpPr>
          <p:cNvPr id="3" name="Content Placeholder 2"/>
          <p:cNvSpPr>
            <a:spLocks noGrp="1"/>
          </p:cNvSpPr>
          <p:nvPr>
            <p:ph idx="1"/>
          </p:nvPr>
        </p:nvSpPr>
        <p:spPr>
          <a:xfrm>
            <a:off x="0" y="1524000"/>
            <a:ext cx="9144000" cy="4038600"/>
          </a:xfrm>
          <a:solidFill>
            <a:schemeClr val="tx1">
              <a:alpha val="12000"/>
            </a:schemeClr>
          </a:solidFill>
          <a:ln>
            <a:noFill/>
          </a:ln>
          <a:effectLst>
            <a:outerShdw blurRad="50800" dist="50800" dir="5400000" algn="ctr" rotWithShape="0">
              <a:schemeClr val="bg1">
                <a:lumMod val="75000"/>
                <a:lumOff val="25000"/>
              </a:schemeClr>
            </a:outerShdw>
          </a:effectLst>
        </p:spPr>
        <p:txBody>
          <a:bodyPr/>
          <a:lstStyle/>
          <a:p>
            <a:r>
              <a:rPr lang="ru-RU" dirty="0" smtClean="0">
                <a:ln>
                  <a:solidFill>
                    <a:schemeClr val="bg1">
                      <a:alpha val="24000"/>
                    </a:schemeClr>
                  </a:solidFill>
                </a:ln>
                <a:solidFill>
                  <a:schemeClr val="bg1"/>
                </a:solidFill>
                <a:effectLst>
                  <a:outerShdw blurRad="50800" dist="38100" dir="2700000" algn="tl" rotWithShape="0">
                    <a:prstClr val="black">
                      <a:alpha val="40000"/>
                    </a:prstClr>
                  </a:outerShdw>
                </a:effectLst>
              </a:rPr>
              <a:t>Реч „</a:t>
            </a:r>
            <a:r>
              <a:rPr lang="ru-RU" i="1" dirty="0" smtClean="0">
                <a:ln>
                  <a:solidFill>
                    <a:schemeClr val="bg1">
                      <a:alpha val="24000"/>
                    </a:schemeClr>
                  </a:solidFill>
                </a:ln>
                <a:solidFill>
                  <a:schemeClr val="bg1"/>
                </a:solidFill>
                <a:effectLst>
                  <a:outerShdw blurRad="50800" dist="38100" dir="2700000" algn="tl" rotWithShape="0">
                    <a:prstClr val="black">
                      <a:alpha val="40000"/>
                    </a:prstClr>
                  </a:outerShdw>
                </a:effectLst>
              </a:rPr>
              <a:t>Масленица</a:t>
            </a:r>
            <a:r>
              <a:rPr lang="ru-RU" dirty="0" smtClean="0">
                <a:ln>
                  <a:solidFill>
                    <a:schemeClr val="bg1">
                      <a:alpha val="24000"/>
                    </a:schemeClr>
                  </a:solidFill>
                </a:ln>
                <a:solidFill>
                  <a:schemeClr val="bg1"/>
                </a:solidFill>
                <a:effectLst>
                  <a:outerShdw blurRad="50800" dist="38100" dir="2700000" algn="tl" rotWithShape="0">
                    <a:prstClr val="black">
                      <a:alpha val="40000"/>
                    </a:prstClr>
                  </a:outerShdw>
                </a:effectLst>
              </a:rPr>
              <a:t>“ у руском језику означава древни словенски празник који води порекло из паганске културе, а сачувао се и после примања хришћанства. </a:t>
            </a:r>
          </a:p>
          <a:p>
            <a:r>
              <a:rPr lang="ru-RU" dirty="0" smtClean="0">
                <a:ln>
                  <a:solidFill>
                    <a:schemeClr val="bg1">
                      <a:alpha val="24000"/>
                    </a:schemeClr>
                  </a:solidFill>
                </a:ln>
                <a:solidFill>
                  <a:schemeClr val="bg1"/>
                </a:solidFill>
                <a:effectLst>
                  <a:outerShdw blurRad="50800" dist="38100" dir="2700000" algn="tl" rotWithShape="0">
                    <a:prstClr val="black">
                      <a:alpha val="40000"/>
                    </a:prstClr>
                  </a:outerShdw>
                </a:effectLst>
              </a:rPr>
              <a:t>Црква је уврстила „Масленицу“ међу своје празнике, назвавши је Сиропусном седмицом (седмицом која претходи Великом посту) </a:t>
            </a:r>
            <a:r>
              <a:rPr lang="ru-RU" dirty="0" smtClean="0">
                <a:solidFill>
                  <a:schemeClr val="bg1"/>
                </a:solidFill>
                <a:effectLst>
                  <a:outerShdw blurRad="50800" dist="38100" dir="13500000" algn="br" rotWithShape="0">
                    <a:prstClr val="black">
                      <a:alpha val="40000"/>
                    </a:prstClr>
                  </a:outerShdw>
                </a:effectLst>
              </a:rPr>
              <a:t>.</a:t>
            </a:r>
            <a:endParaRPr lang="en-US" dirty="0" smtClean="0">
              <a:solidFill>
                <a:schemeClr val="bg1"/>
              </a:solidFill>
              <a:effectLst>
                <a:outerShdw blurRad="50800" dist="38100" dir="13500000" algn="br" rotWithShape="0">
                  <a:prstClr val="black">
                    <a:alpha val="40000"/>
                  </a:prstClr>
                </a:outerShdw>
              </a:effectLst>
            </a:endParaRPr>
          </a:p>
          <a:p>
            <a:endParaRPr lang="en-US" dirty="0"/>
          </a:p>
        </p:txBody>
      </p:sp>
    </p:spTree>
  </p:cSld>
  <p:clrMapOvr>
    <a:masterClrMapping/>
  </p:clrMapOvr>
  <p:transition spd="slow" advTm="24000">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9000" t="-40000" r="-78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304800"/>
          </a:xfrm>
        </p:spPr>
        <p:txBody>
          <a:bodyPr>
            <a:normAutofit fontScale="90000"/>
          </a:bodyPr>
          <a:lstStyle/>
          <a:p>
            <a:r>
              <a:rPr lang="ru-RU" dirty="0" smtClean="0"/>
              <a:t> </a:t>
            </a:r>
            <a:r>
              <a:rPr lang="en-US" dirty="0" smtClean="0"/>
              <a:t/>
            </a:r>
            <a:br>
              <a:rPr lang="en-US" dirty="0" smtClean="0"/>
            </a:br>
            <a:r>
              <a:rPr lang="en-US" dirty="0" smtClean="0"/>
              <a:t/>
            </a:r>
            <a:br>
              <a:rPr lang="en-US" dirty="0" smtClean="0"/>
            </a:br>
            <a:endParaRPr lang="en-US" dirty="0">
              <a:effectLst/>
            </a:endParaRPr>
          </a:p>
        </p:txBody>
      </p:sp>
      <p:sp>
        <p:nvSpPr>
          <p:cNvPr id="7" name="Content Placeholder 6"/>
          <p:cNvSpPr>
            <a:spLocks noGrp="1"/>
          </p:cNvSpPr>
          <p:nvPr>
            <p:ph idx="1"/>
          </p:nvPr>
        </p:nvSpPr>
        <p:spPr>
          <a:xfrm>
            <a:off x="0" y="0"/>
            <a:ext cx="9144000" cy="6454808"/>
          </a:xfrm>
          <a:solidFill>
            <a:schemeClr val="tx1">
              <a:alpha val="59000"/>
            </a:schemeClr>
          </a:solidFill>
        </p:spPr>
        <p:txBody>
          <a:bodyPr>
            <a:normAutofit/>
          </a:bodyPr>
          <a:lstStyle/>
          <a:p>
            <a:r>
              <a:rPr lang="ru-RU" dirty="0" smtClean="0">
                <a:solidFill>
                  <a:schemeClr val="bg1"/>
                </a:solidFill>
                <a:effectLst>
                  <a:outerShdw blurRad="38100" dist="38100" dir="2700000" algn="tl">
                    <a:srgbClr val="000000">
                      <a:alpha val="43137"/>
                    </a:srgbClr>
                  </a:outerShdw>
                </a:effectLst>
              </a:rPr>
              <a:t>Масленица је период када се припрема највише хране.</a:t>
            </a:r>
          </a:p>
          <a:p>
            <a:r>
              <a:rPr lang="ru-RU" dirty="0" smtClean="0">
                <a:solidFill>
                  <a:schemeClr val="bg1"/>
                </a:solidFill>
                <a:effectLst>
                  <a:outerShdw blurRad="38100" dist="38100" dir="2700000" algn="tl">
                    <a:srgbClr val="000000">
                      <a:alpha val="43137"/>
                    </a:srgbClr>
                  </a:outerShdw>
                </a:effectLst>
              </a:rPr>
              <a:t>Поред хране, неодвојиви део празника јесу вожње саоницама са коњском запрегом на коју је стављана најбоља опрема. Момци који су се спремали за женидбу куповали су саонице специјално за ову прилику. У вожњи су учествовали сви млади парови. </a:t>
            </a:r>
          </a:p>
          <a:p>
            <a:r>
              <a:rPr lang="ru-RU" dirty="0" smtClean="0">
                <a:solidFill>
                  <a:schemeClr val="bg1"/>
                </a:solidFill>
                <a:effectLst>
                  <a:outerShdw blurRad="38100" dist="38100" dir="2700000" algn="tl">
                    <a:srgbClr val="000000">
                      <a:alpha val="43137"/>
                    </a:srgbClr>
                  </a:outerShdw>
                </a:effectLst>
              </a:rPr>
              <a:t>Било је и других обичаја, као што су прескакање ватре и освајање снежног града.</a:t>
            </a:r>
            <a:endParaRPr lang="en-US" dirty="0" smtClean="0">
              <a:solidFill>
                <a:schemeClr val="bg1"/>
              </a:solidFill>
              <a:effectLst>
                <a:outerShdw blurRad="38100" dist="38100" dir="2700000" algn="tl">
                  <a:srgbClr val="000000">
                    <a:alpha val="43137"/>
                  </a:srgbClr>
                </a:outerShdw>
              </a:effectLst>
            </a:endParaRPr>
          </a:p>
          <a:p>
            <a:endParaRPr lang="en-US" dirty="0"/>
          </a:p>
        </p:txBody>
      </p:sp>
    </p:spTree>
  </p:cSld>
  <p:clrMapOvr>
    <a:masterClrMapping/>
  </p:clrMapOvr>
  <p:transition spd="slow" advTm="24000">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0" b="-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x-none" sz="4800" dirty="0" smtClean="0">
                <a:ln w="6350">
                  <a:solidFill>
                    <a:schemeClr val="bg1">
                      <a:alpha val="87000"/>
                    </a:schemeClr>
                  </a:solidFill>
                </a:ln>
                <a:effectLst>
                  <a:outerShdw blurRad="38100" dist="38100" dir="2700000" algn="tl">
                    <a:srgbClr val="000000">
                      <a:alpha val="43137"/>
                    </a:srgbClr>
                  </a:outerShdw>
                </a:effectLst>
              </a:rPr>
              <a:t>Палачинке</a:t>
            </a:r>
            <a:endParaRPr lang="en-US" sz="4800" dirty="0">
              <a:ln w="6350">
                <a:solidFill>
                  <a:schemeClr val="bg1">
                    <a:alpha val="87000"/>
                  </a:schemeClr>
                </a:solidFill>
              </a:ln>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066800"/>
            <a:ext cx="9144000" cy="5029200"/>
          </a:xfrm>
          <a:solidFill>
            <a:schemeClr val="accent1">
              <a:alpha val="24000"/>
            </a:schemeClr>
          </a:solidFill>
          <a:effectLst>
            <a:innerShdw blurRad="63500" dist="50800" dir="13500000">
              <a:prstClr val="black"/>
            </a:innerShdw>
          </a:effectLst>
        </p:spPr>
        <p:txBody>
          <a:bodyPr vert="horz" tIns="324000" anchor="t" anchorCtr="0">
            <a:normAutofit lnSpcReduction="10000"/>
          </a:bodyPr>
          <a:lstStyle/>
          <a:p>
            <a:r>
              <a:rPr lang="ru-RU" dirty="0" smtClean="0">
                <a:solidFill>
                  <a:schemeClr val="bg1"/>
                </a:solidFill>
                <a:effectLst>
                  <a:outerShdw blurRad="38100" dist="38100" dir="2700000" algn="tl">
                    <a:srgbClr val="000000">
                      <a:alpha val="61000"/>
                    </a:srgbClr>
                  </a:outerShdw>
                </a:effectLst>
              </a:rPr>
              <a:t>Палачинке су главна посластица и симбол Масленице. Пеку се сваког дана. </a:t>
            </a:r>
            <a:endParaRPr lang="en-US" dirty="0" smtClean="0">
              <a:solidFill>
                <a:schemeClr val="bg1"/>
              </a:solidFill>
              <a:effectLst>
                <a:outerShdw blurRad="38100" dist="38100" dir="2700000" algn="tl">
                  <a:srgbClr val="000000">
                    <a:alpha val="61000"/>
                  </a:srgbClr>
                </a:outerShdw>
              </a:effectLst>
            </a:endParaRPr>
          </a:p>
          <a:p>
            <a:r>
              <a:rPr lang="ru-RU" dirty="0" smtClean="0">
                <a:solidFill>
                  <a:schemeClr val="bg1"/>
                </a:solidFill>
                <a:effectLst>
                  <a:outerShdw blurRad="38100" dist="38100" dir="2700000" algn="tl">
                    <a:srgbClr val="000000">
                      <a:alpha val="61000"/>
                    </a:srgbClr>
                  </a:outerShdw>
                </a:effectLst>
              </a:rPr>
              <a:t>Традиција је била да свака домаћица има свој сопствени рецепт за припремање палачинки, и тај рецепт је преношен са колена на колено по женској линији.</a:t>
            </a:r>
            <a:endParaRPr lang="en-US" dirty="0" smtClean="0">
              <a:solidFill>
                <a:schemeClr val="bg1"/>
              </a:solidFill>
              <a:effectLst>
                <a:outerShdw blurRad="38100" dist="38100" dir="2700000" algn="tl">
                  <a:srgbClr val="000000">
                    <a:alpha val="61000"/>
                  </a:srgbClr>
                </a:outerShdw>
              </a:effectLst>
            </a:endParaRPr>
          </a:p>
          <a:p>
            <a:r>
              <a:rPr lang="ru-RU" dirty="0" smtClean="0">
                <a:solidFill>
                  <a:schemeClr val="bg1"/>
                </a:solidFill>
                <a:effectLst>
                  <a:outerShdw blurRad="38100" dist="38100" dir="2700000" algn="tl">
                    <a:srgbClr val="000000">
                      <a:alpha val="61000"/>
                    </a:srgbClr>
                  </a:outerShdw>
                </a:effectLst>
              </a:rPr>
              <a:t>У Русији је постојао обичај да се прва палачинка увек пече за покој душе, и она је давана сиромасима ради помена свих умрлих, или је остављана на прозору. </a:t>
            </a:r>
            <a:endParaRPr lang="en-US" dirty="0" smtClean="0">
              <a:solidFill>
                <a:schemeClr val="bg1"/>
              </a:solidFill>
              <a:effectLst>
                <a:outerShdw blurRad="38100" dist="38100" dir="2700000" algn="tl">
                  <a:srgbClr val="000000">
                    <a:alpha val="61000"/>
                  </a:srgbClr>
                </a:outerShdw>
              </a:effectLst>
            </a:endParaRPr>
          </a:p>
          <a:p>
            <a:endParaRPr lang="en-US" dirty="0"/>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rusii.jpg"/>
          <p:cNvPicPr>
            <a:picLocks noGrp="1" noChangeAspect="1"/>
          </p:cNvPicPr>
          <p:nvPr>
            <p:ph type="pic" idx="1"/>
          </p:nvPr>
        </p:nvPicPr>
        <p:blipFill>
          <a:blip r:embed="rId2" cstate="print"/>
          <a:srcRect l="5440" r="5440"/>
          <a:stretch>
            <a:fillRect/>
          </a:stretch>
        </p:blipFill>
        <p:spPr>
          <a:xfrm>
            <a:off x="0" y="0"/>
            <a:ext cx="9144000" cy="5791200"/>
          </a:xfrm>
        </p:spPr>
      </p:pic>
      <p:sp>
        <p:nvSpPr>
          <p:cNvPr id="6" name="Text Placeholder 5"/>
          <p:cNvSpPr>
            <a:spLocks noGrp="1"/>
          </p:cNvSpPr>
          <p:nvPr>
            <p:ph type="body" sz="half" idx="2"/>
          </p:nvPr>
        </p:nvSpPr>
        <p:spPr>
          <a:xfrm>
            <a:off x="0" y="5791200"/>
            <a:ext cx="9144000" cy="1066800"/>
          </a:xfrm>
          <a:ln>
            <a:solidFill>
              <a:schemeClr val="accent4">
                <a:lumMod val="50000"/>
                <a:alpha val="54000"/>
              </a:schemeClr>
            </a:solidFill>
          </a:ln>
          <a:effectLst>
            <a:outerShdw blurRad="50800" dist="38100" dir="10800000" algn="r" rotWithShape="0">
              <a:prstClr val="black">
                <a:alpha val="40000"/>
              </a:prstClr>
            </a:outerShdw>
          </a:effectLst>
          <a:scene3d>
            <a:camera prst="orthographicFront"/>
            <a:lightRig rig="threePt" dir="t"/>
          </a:scene3d>
          <a:sp3d>
            <a:bevelB prst="angle"/>
          </a:sp3d>
        </p:spPr>
        <p:txBody>
          <a:bodyPr>
            <a:normAutofit/>
          </a:bodyPr>
          <a:lstStyle/>
          <a:p>
            <a:r>
              <a:rPr lang="ru-RU" sz="1900" i="1" dirty="0" smtClean="0"/>
              <a:t>Традиција печења палачинки у Русији је постојала још у паганско време. Тада је бог сунца Јарило позиван да протера зиму, а округла румена палачинка представља летње сунце.</a:t>
            </a:r>
            <a:endParaRPr lang="en-US" sz="1900" dirty="0" smtClean="0"/>
          </a:p>
          <a:p>
            <a:endParaRPr lang="en-US" dirty="0"/>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5000"/>
            <a:lum bright="4000"/>
          </a:blip>
          <a:srcRect/>
          <a:stretch>
            <a:fillRect l="-13000" t="-37000" r="-1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04106"/>
          </a:xfrm>
        </p:spPr>
        <p:txBody>
          <a:bodyPr/>
          <a:lstStyle/>
          <a:p>
            <a:r>
              <a:rPr lang="ru-RU" dirty="0" smtClean="0">
                <a:ln w="6350">
                  <a:solidFill>
                    <a:schemeClr val="bg1">
                      <a:alpha val="78000"/>
                    </a:schemeClr>
                  </a:solidFill>
                </a:ln>
                <a:effectLst>
                  <a:outerShdw blurRad="38100" dist="38100" dir="2700000" algn="tl">
                    <a:srgbClr val="000000">
                      <a:alpha val="43137"/>
                    </a:srgbClr>
                  </a:outerShdw>
                </a:effectLst>
              </a:rPr>
              <a:t>Д</a:t>
            </a:r>
            <a:r>
              <a:rPr lang="x-none" dirty="0" smtClean="0">
                <a:ln w="6350">
                  <a:solidFill>
                    <a:schemeClr val="bg1">
                      <a:alpha val="78000"/>
                    </a:schemeClr>
                  </a:solidFill>
                </a:ln>
                <a:effectLst>
                  <a:outerShdw blurRad="38100" dist="38100" dir="2700000" algn="tl">
                    <a:srgbClr val="000000">
                      <a:alpha val="43137"/>
                    </a:srgbClr>
                  </a:outerShdw>
                </a:effectLst>
              </a:rPr>
              <a:t>ан по дан..</a:t>
            </a:r>
            <a:endParaRPr lang="en-US" dirty="0">
              <a:ln w="6350">
                <a:solidFill>
                  <a:schemeClr val="bg1">
                    <a:alpha val="78000"/>
                  </a:schemeClr>
                </a:solidFill>
              </a:ln>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083208"/>
          </a:xfrm>
        </p:spPr>
        <p:txBody>
          <a:bodyPr>
            <a:scene3d>
              <a:camera prst="orthographicFront"/>
              <a:lightRig rig="threePt" dir="t"/>
            </a:scene3d>
            <a:sp3d extrusionH="57150" prstMaterial="dkEdge">
              <a:bevelT w="38100" h="38100" prst="angle"/>
            </a:sp3d>
          </a:bodyPr>
          <a:lstStyle/>
          <a:p>
            <a:r>
              <a:rPr lang="ru-RU" dirty="0" smtClean="0">
                <a:solidFill>
                  <a:schemeClr val="bg1">
                    <a:lumMod val="95000"/>
                    <a:lumOff val="5000"/>
                  </a:schemeClr>
                </a:solidFill>
                <a:effectLst>
                  <a:outerShdw dist="38100" dir="2700000" algn="tl">
                    <a:schemeClr val="bg1"/>
                  </a:outerShdw>
                </a:effectLst>
              </a:rPr>
              <a:t>Читава седмица у народу се звала „</a:t>
            </a:r>
            <a:r>
              <a:rPr lang="ru-RU" i="1" dirty="0" smtClean="0">
                <a:solidFill>
                  <a:schemeClr val="bg1">
                    <a:lumMod val="95000"/>
                    <a:lumOff val="5000"/>
                  </a:schemeClr>
                </a:solidFill>
                <a:effectLst>
                  <a:outerShdw dist="38100" dir="2700000" algn="tl">
                    <a:schemeClr val="bg1"/>
                  </a:outerShdw>
                </a:effectLst>
              </a:rPr>
              <a:t>часна</a:t>
            </a:r>
            <a:r>
              <a:rPr lang="ru-RU" dirty="0" smtClean="0">
                <a:solidFill>
                  <a:schemeClr val="bg1">
                    <a:lumMod val="95000"/>
                    <a:lumOff val="5000"/>
                  </a:schemeClr>
                </a:solidFill>
                <a:effectLst>
                  <a:outerShdw dist="38100" dir="2700000" algn="tl">
                    <a:schemeClr val="bg1"/>
                  </a:outerShdw>
                </a:effectLst>
              </a:rPr>
              <a:t>“, „</a:t>
            </a:r>
            <a:r>
              <a:rPr lang="ru-RU" i="1" dirty="0" smtClean="0">
                <a:solidFill>
                  <a:schemeClr val="bg1">
                    <a:lumMod val="95000"/>
                    <a:lumOff val="5000"/>
                  </a:schemeClr>
                </a:solidFill>
                <a:effectLst>
                  <a:outerShdw dist="38100" dir="2700000" algn="tl">
                    <a:schemeClr val="bg1"/>
                  </a:outerShdw>
                </a:effectLst>
              </a:rPr>
              <a:t>широка</a:t>
            </a:r>
            <a:r>
              <a:rPr lang="ru-RU" dirty="0" smtClean="0">
                <a:solidFill>
                  <a:schemeClr val="bg1">
                    <a:lumMod val="95000"/>
                    <a:lumOff val="5000"/>
                  </a:schemeClr>
                </a:solidFill>
                <a:effectLst>
                  <a:outerShdw dist="38100" dir="2700000" algn="tl">
                    <a:schemeClr val="bg1"/>
                  </a:outerShdw>
                </a:effectLst>
              </a:rPr>
              <a:t>“, или „</a:t>
            </a:r>
            <a:r>
              <a:rPr lang="ru-RU" i="1" dirty="0" smtClean="0">
                <a:solidFill>
                  <a:schemeClr val="bg1">
                    <a:lumMod val="95000"/>
                    <a:lumOff val="5000"/>
                  </a:schemeClr>
                </a:solidFill>
                <a:effectLst>
                  <a:outerShdw dist="38100" dir="2700000" algn="tl">
                    <a:schemeClr val="bg1"/>
                  </a:outerShdw>
                </a:effectLst>
              </a:rPr>
              <a:t>госпођа масленица</a:t>
            </a:r>
            <a:r>
              <a:rPr lang="ru-RU" dirty="0" smtClean="0">
                <a:solidFill>
                  <a:schemeClr val="bg1">
                    <a:lumMod val="95000"/>
                    <a:lumOff val="5000"/>
                  </a:schemeClr>
                </a:solidFill>
                <a:effectLst>
                  <a:outerShdw dist="38100" dir="2700000" algn="tl">
                    <a:schemeClr val="bg1"/>
                  </a:outerShdw>
                </a:effectLst>
              </a:rPr>
              <a:t>“. </a:t>
            </a:r>
          </a:p>
          <a:p>
            <a:r>
              <a:rPr lang="ru-RU" dirty="0" smtClean="0">
                <a:solidFill>
                  <a:schemeClr val="bg1">
                    <a:lumMod val="95000"/>
                    <a:lumOff val="5000"/>
                  </a:schemeClr>
                </a:solidFill>
                <a:effectLst>
                  <a:outerShdw dist="38100" dir="2700000" algn="tl">
                    <a:schemeClr val="bg1"/>
                  </a:outerShdw>
                </a:effectLst>
              </a:rPr>
              <a:t>Још увек сваки дан у овој недељи има свој назив из кога се види шта тога дана треба радити..</a:t>
            </a:r>
            <a:endParaRPr lang="en-US" dirty="0" smtClean="0">
              <a:solidFill>
                <a:schemeClr val="bg1">
                  <a:lumMod val="95000"/>
                  <a:lumOff val="5000"/>
                </a:schemeClr>
              </a:solidFill>
              <a:effectLst>
                <a:outerShdw dist="38100" dir="2700000" algn="tl">
                  <a:schemeClr val="bg1"/>
                </a:outerShdw>
              </a:effectLst>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lumOff val="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x-none" sz="3200" u="sng" dirty="0" smtClean="0">
                <a:solidFill>
                  <a:schemeClr val="accent1"/>
                </a:solidFill>
                <a:effectLst>
                  <a:outerShdw blurRad="50800" dist="63500" algn="ctr" rotWithShape="0">
                    <a:schemeClr val="accent2">
                      <a:lumMod val="50000"/>
                    </a:schemeClr>
                  </a:outerShdw>
                </a:effectLst>
              </a:rPr>
              <a:t>Понедељак</a:t>
            </a:r>
            <a:r>
              <a:rPr lang="x-none" dirty="0" smtClean="0">
                <a:effectLst>
                  <a:outerShdw blurRad="50800" dist="50800" dir="5400000" algn="ctr" rotWithShape="0">
                    <a:schemeClr val="accent1"/>
                  </a:outerShdw>
                </a:effectLst>
              </a:rPr>
              <a:t> - </a:t>
            </a:r>
            <a:r>
              <a:rPr lang="ru-RU" dirty="0" smtClean="0">
                <a:effectLst>
                  <a:outerShdw blurRad="50800" dist="50800" algn="ctr" rotWithShape="0">
                    <a:schemeClr val="tx1">
                      <a:alpha val="50000"/>
                    </a:schemeClr>
                  </a:outerShdw>
                </a:effectLst>
              </a:rPr>
              <a:t>„</a:t>
            </a:r>
            <a:r>
              <a:rPr lang="ru-RU" i="1" dirty="0" smtClean="0">
                <a:effectLst>
                  <a:outerShdw blurRad="50800" dist="50800" algn="ctr" rotWithShape="0">
                    <a:schemeClr val="tx1">
                      <a:alpha val="50000"/>
                    </a:schemeClr>
                  </a:outerShdw>
                </a:effectLst>
              </a:rPr>
              <a:t>сретање</a:t>
            </a:r>
            <a:r>
              <a:rPr lang="ru-RU" dirty="0" smtClean="0">
                <a:effectLst>
                  <a:outerShdw blurRad="50800" dist="50800" algn="ctr" rotWithShape="0">
                    <a:schemeClr val="tx1">
                      <a:alpha val="50000"/>
                    </a:schemeClr>
                  </a:outerShdw>
                </a:effectLst>
              </a:rPr>
              <a:t>“ празника. Тада су се правиле стазе за санкање. Деца су правила лутку од сламе, облачила је и возала по улицама.</a:t>
            </a:r>
          </a:p>
          <a:p>
            <a:endParaRPr lang="ru-RU" dirty="0" smtClean="0"/>
          </a:p>
          <a:p>
            <a:r>
              <a:rPr lang="ru-RU" u="sng" dirty="0" smtClean="0">
                <a:solidFill>
                  <a:schemeClr val="accent1"/>
                </a:solidFill>
                <a:effectLst>
                  <a:outerShdw blurRad="50800" dist="63500" algn="tl">
                    <a:schemeClr val="accent2">
                      <a:lumMod val="50000"/>
                    </a:schemeClr>
                  </a:outerShdw>
                </a:effectLst>
              </a:rPr>
              <a:t>Уторак</a:t>
            </a:r>
            <a:r>
              <a:rPr lang="ru-RU" dirty="0" smtClean="0"/>
              <a:t> - </a:t>
            </a:r>
            <a:r>
              <a:rPr lang="ru-RU" dirty="0" smtClean="0">
                <a:solidFill>
                  <a:schemeClr val="accent2">
                    <a:lumMod val="75000"/>
                  </a:schemeClr>
                </a:solidFill>
                <a:effectLst>
                  <a:outerShdw blurRad="50800" dist="50800" algn="ctr" rotWithShape="0">
                    <a:schemeClr val="tx1">
                      <a:alpha val="50000"/>
                    </a:schemeClr>
                  </a:outerShdw>
                </a:effectLst>
              </a:rPr>
              <a:t>„</a:t>
            </a:r>
            <a:r>
              <a:rPr lang="ru-RU" i="1" dirty="0" smtClean="0">
                <a:solidFill>
                  <a:schemeClr val="accent2">
                    <a:lumMod val="75000"/>
                  </a:schemeClr>
                </a:solidFill>
                <a:effectLst>
                  <a:outerShdw blurRad="50800" dist="50800" algn="ctr" rotWithShape="0">
                    <a:schemeClr val="tx1">
                      <a:alpha val="50000"/>
                    </a:schemeClr>
                  </a:outerShdw>
                </a:effectLst>
              </a:rPr>
              <a:t>разигравање</a:t>
            </a:r>
            <a:r>
              <a:rPr lang="ru-RU" dirty="0" smtClean="0">
                <a:solidFill>
                  <a:schemeClr val="accent2">
                    <a:lumMod val="75000"/>
                  </a:schemeClr>
                </a:solidFill>
                <a:effectLst>
                  <a:outerShdw blurRad="50800" dist="50800" algn="ctr" rotWithShape="0">
                    <a:schemeClr val="tx1">
                      <a:alpha val="50000"/>
                    </a:schemeClr>
                  </a:outerShdw>
                </a:effectLst>
              </a:rPr>
              <a:t>“. Тада су почињале веселе игре. Младићи и девојке су се санкали и јели палачинке. </a:t>
            </a:r>
          </a:p>
          <a:p>
            <a:pPr>
              <a:buNone/>
            </a:pPr>
            <a:endParaRPr lang="ru-RU" dirty="0" smtClean="0"/>
          </a:p>
          <a:p>
            <a:r>
              <a:rPr lang="ru-RU" u="sng" dirty="0" smtClean="0">
                <a:solidFill>
                  <a:schemeClr val="accent1"/>
                </a:solidFill>
                <a:effectLst>
                  <a:outerShdw blurRad="50800" dist="63500" algn="ctr" rotWithShape="0">
                    <a:schemeClr val="accent2">
                      <a:lumMod val="50000"/>
                    </a:schemeClr>
                  </a:outerShdw>
                </a:effectLst>
              </a:rPr>
              <a:t>Среда</a:t>
            </a:r>
            <a:r>
              <a:rPr lang="ru-RU" dirty="0" smtClean="0">
                <a:effectLst>
                  <a:outerShdw blurRad="50800" dist="63500" algn="ctr" rotWithShape="0">
                    <a:schemeClr val="accent2">
                      <a:lumMod val="50000"/>
                    </a:schemeClr>
                  </a:outerShdw>
                </a:effectLst>
              </a:rPr>
              <a:t> </a:t>
            </a:r>
            <a:r>
              <a:rPr lang="ru-RU" dirty="0" smtClean="0"/>
              <a:t>- </a:t>
            </a:r>
            <a:r>
              <a:rPr lang="ru-RU" dirty="0" smtClean="0">
                <a:solidFill>
                  <a:schemeClr val="bg1"/>
                </a:solidFill>
                <a:effectLst>
                  <a:outerShdw blurRad="50800" dist="50800" algn="tl" rotWithShape="0">
                    <a:schemeClr val="tx1">
                      <a:alpha val="50000"/>
                    </a:schemeClr>
                  </a:outerShdw>
                </a:effectLst>
              </a:rPr>
              <a:t>„</a:t>
            </a:r>
            <a:r>
              <a:rPr lang="ru-RU" i="1" dirty="0" smtClean="0">
                <a:solidFill>
                  <a:schemeClr val="bg1"/>
                </a:solidFill>
                <a:effectLst>
                  <a:outerShdw blurRad="50800" dist="50800" algn="tl" rotWithShape="0">
                    <a:schemeClr val="tx1">
                      <a:alpha val="50000"/>
                    </a:schemeClr>
                  </a:outerShdw>
                </a:effectLst>
              </a:rPr>
              <a:t>изјелица</a:t>
            </a:r>
            <a:r>
              <a:rPr lang="ru-RU" dirty="0" smtClean="0">
                <a:solidFill>
                  <a:schemeClr val="bg1"/>
                </a:solidFill>
                <a:effectLst>
                  <a:outerShdw blurRad="50800" dist="50800" algn="tl" rotWithShape="0">
                    <a:schemeClr val="tx1">
                      <a:alpha val="50000"/>
                    </a:schemeClr>
                  </a:outerShdw>
                </a:effectLst>
              </a:rPr>
              <a:t>“. У свим гозбама су палачинке, наравно, биле на првом месту. Зетови су на палачинке одлазили код ташти. </a:t>
            </a:r>
          </a:p>
        </p:txBody>
      </p:sp>
    </p:spTree>
  </p:cSld>
  <p:clrMapOvr>
    <a:masterClrMapping/>
  </p:clrMapOvr>
  <p:transition spd="med">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l="-31000" t="-19000" r="-33000" b="-3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763000" cy="6858000"/>
          </a:xfrm>
        </p:spPr>
        <p:txBody>
          <a:bodyPr/>
          <a:lstStyle/>
          <a:p>
            <a:r>
              <a:rPr lang="ru-RU" u="sng" dirty="0" smtClean="0">
                <a:solidFill>
                  <a:schemeClr val="accent1"/>
                </a:solidFill>
                <a:effectLst>
                  <a:outerShdw dist="63500" algn="ctr" rotWithShape="0">
                    <a:schemeClr val="accent2">
                      <a:lumMod val="50000"/>
                    </a:schemeClr>
                  </a:outerShdw>
                </a:effectLst>
              </a:rPr>
              <a:t>Четвртак</a:t>
            </a:r>
            <a:r>
              <a:rPr lang="ru-RU" dirty="0" smtClean="0">
                <a:effectLst>
                  <a:outerShdw dist="63500" algn="ctr" rotWithShape="0">
                    <a:schemeClr val="accent2">
                      <a:lumMod val="50000"/>
                    </a:schemeClr>
                  </a:outerShdw>
                </a:effectLst>
              </a:rPr>
              <a:t> </a:t>
            </a:r>
            <a:r>
              <a:rPr lang="ru-RU" dirty="0" smtClean="0"/>
              <a:t>– </a:t>
            </a:r>
            <a:r>
              <a:rPr lang="ru-RU" dirty="0" smtClean="0">
                <a:solidFill>
                  <a:schemeClr val="bg1">
                    <a:lumMod val="95000"/>
                    <a:lumOff val="5000"/>
                  </a:schemeClr>
                </a:solidFill>
                <a:effectLst>
                  <a:outerShdw blurRad="127000" dist="63500" algn="ctr" rotWithShape="0">
                    <a:schemeClr val="bg1"/>
                  </a:outerShdw>
                </a:effectLst>
              </a:rPr>
              <a:t>„</a:t>
            </a:r>
            <a:r>
              <a:rPr lang="ru-RU" i="1" dirty="0" smtClean="0">
                <a:solidFill>
                  <a:schemeClr val="bg1">
                    <a:lumMod val="95000"/>
                    <a:lumOff val="5000"/>
                  </a:schemeClr>
                </a:solidFill>
                <a:effectLst>
                  <a:outerShdw blurRad="127000" dist="63500" algn="ctr" rotWithShape="0">
                    <a:schemeClr val="bg1"/>
                  </a:outerShdw>
                </a:effectLst>
              </a:rPr>
              <a:t>разбибрига</a:t>
            </a:r>
            <a:r>
              <a:rPr lang="ru-RU" dirty="0" smtClean="0">
                <a:solidFill>
                  <a:schemeClr val="bg1">
                    <a:lumMod val="95000"/>
                    <a:lumOff val="5000"/>
                  </a:schemeClr>
                </a:solidFill>
                <a:effectLst>
                  <a:outerShdw blurRad="127000" dist="63500" algn="ctr" rotWithShape="0">
                    <a:schemeClr val="bg1"/>
                  </a:outerShdw>
                </a:effectLst>
              </a:rPr>
              <a:t>“. Тога дана је требало помоћи сунцу да протера зиму и зато се организовала вожња санкама са коњском запрегом „по сунашцету“, тј. обилазило се око села у смеру казаљке на сату. </a:t>
            </a:r>
          </a:p>
          <a:p>
            <a:pPr>
              <a:buNone/>
            </a:pPr>
            <a:endParaRPr lang="ru-RU" dirty="0" smtClean="0"/>
          </a:p>
          <a:p>
            <a:r>
              <a:rPr lang="x-none" u="sng" dirty="0" smtClean="0">
                <a:solidFill>
                  <a:schemeClr val="accent1"/>
                </a:solidFill>
                <a:effectLst>
                  <a:outerShdw dist="76200" algn="ctr" rotWithShape="0">
                    <a:schemeClr val="accent2">
                      <a:lumMod val="50000"/>
                    </a:schemeClr>
                  </a:outerShdw>
                </a:effectLst>
              </a:rPr>
              <a:t>Петак</a:t>
            </a:r>
            <a:r>
              <a:rPr lang="x-none" dirty="0" smtClean="0">
                <a:effectLst>
                  <a:outerShdw blurRad="50800" dist="50800" dir="5400000" algn="ctr" rotWithShape="0">
                    <a:schemeClr val="bg1"/>
                  </a:outerShdw>
                </a:effectLst>
              </a:rPr>
              <a:t> </a:t>
            </a:r>
            <a:r>
              <a:rPr lang="x-none" dirty="0" smtClean="0">
                <a:effectLst>
                  <a:outerShdw blurRad="127000" dist="63500" algn="ctr" rotWithShape="0">
                    <a:schemeClr val="bg1"/>
                  </a:outerShdw>
                </a:effectLst>
              </a:rPr>
              <a:t>- </a:t>
            </a:r>
            <a:r>
              <a:rPr lang="ru-RU" dirty="0" smtClean="0">
                <a:solidFill>
                  <a:schemeClr val="bg1"/>
                </a:solidFill>
                <a:effectLst>
                  <a:outerShdw blurRad="127000" dist="63500" algn="ctr" rotWithShape="0">
                    <a:schemeClr val="bg1"/>
                  </a:outerShdw>
                </a:effectLst>
              </a:rPr>
              <a:t>„</a:t>
            </a:r>
            <a:r>
              <a:rPr lang="ru-RU" i="1" dirty="0" smtClean="0">
                <a:solidFill>
                  <a:schemeClr val="bg1"/>
                </a:solidFill>
                <a:effectLst>
                  <a:outerShdw blurRad="127000" dist="63500" algn="ctr" rotWithShape="0">
                    <a:schemeClr val="bg1"/>
                  </a:outerShdw>
                </a:effectLst>
              </a:rPr>
              <a:t>таштине вечери</a:t>
            </a:r>
            <a:r>
              <a:rPr lang="ru-RU" dirty="0" smtClean="0">
                <a:solidFill>
                  <a:schemeClr val="bg1"/>
                </a:solidFill>
                <a:effectLst>
                  <a:outerShdw blurRad="127000" dist="63500" algn="ctr" rotWithShape="0">
                    <a:schemeClr val="bg1"/>
                  </a:outerShdw>
                </a:effectLst>
              </a:rPr>
              <a:t>“, када ташта иде „код зета на палачинке“.</a:t>
            </a:r>
          </a:p>
          <a:p>
            <a:pPr>
              <a:buNone/>
            </a:pPr>
            <a:endParaRPr lang="ru-RU" dirty="0" smtClean="0"/>
          </a:p>
          <a:p>
            <a:r>
              <a:rPr lang="ru-RU" u="sng" dirty="0" smtClean="0">
                <a:solidFill>
                  <a:schemeClr val="accent1"/>
                </a:solidFill>
                <a:effectLst>
                  <a:outerShdw dist="76200" algn="tl">
                    <a:schemeClr val="accent2">
                      <a:lumMod val="50000"/>
                    </a:schemeClr>
                  </a:outerShdw>
                </a:effectLst>
              </a:rPr>
              <a:t>Субота</a:t>
            </a:r>
            <a:r>
              <a:rPr lang="ru-RU" dirty="0" smtClean="0"/>
              <a:t> - </a:t>
            </a:r>
            <a:r>
              <a:rPr lang="ru-RU" dirty="0" smtClean="0">
                <a:solidFill>
                  <a:schemeClr val="bg1"/>
                </a:solidFill>
                <a:effectLst>
                  <a:outerShdw blurRad="127000" dist="63500" algn="ctr" rotWithShape="0">
                    <a:schemeClr val="bg1"/>
                  </a:outerShdw>
                </a:effectLst>
              </a:rPr>
              <a:t>„</a:t>
            </a:r>
            <a:r>
              <a:rPr lang="ru-RU" i="1" dirty="0" smtClean="0">
                <a:solidFill>
                  <a:schemeClr val="bg1"/>
                </a:solidFill>
                <a:effectLst>
                  <a:outerShdw blurRad="127000" dist="63500" algn="ctr" rotWithShape="0">
                    <a:schemeClr val="bg1"/>
                  </a:outerShdw>
                </a:effectLst>
              </a:rPr>
              <a:t>заовино посело</a:t>
            </a:r>
            <a:r>
              <a:rPr lang="ru-RU" dirty="0" smtClean="0">
                <a:solidFill>
                  <a:schemeClr val="bg1"/>
                </a:solidFill>
                <a:effectLst>
                  <a:outerShdw blurRad="127000" dist="63500" algn="ctr" rotWithShape="0">
                    <a:schemeClr val="bg1"/>
                  </a:outerShdw>
                </a:effectLst>
              </a:rPr>
              <a:t>“. Тога дана се ишло у госте код свих рођака и сви су правили палачинке.</a:t>
            </a:r>
            <a:endParaRPr lang="en-US" dirty="0" smtClean="0">
              <a:solidFill>
                <a:schemeClr val="bg1"/>
              </a:solidFill>
              <a:effectLst>
                <a:outerShdw blurRad="127000" dist="63500" algn="ctr" rotWithShape="0">
                  <a:schemeClr val="bg1"/>
                </a:outerShdw>
              </a:effectLst>
            </a:endParaRPr>
          </a:p>
          <a:p>
            <a:endParaRPr lang="en-US" dirty="0" smtClean="0"/>
          </a:p>
          <a:p>
            <a:endParaRPr lang="en-US" dirty="0" smtClean="0"/>
          </a:p>
          <a:p>
            <a:endParaRPr lang="en-US" dirty="0"/>
          </a:p>
        </p:txBody>
      </p:sp>
    </p:spTree>
  </p:cSld>
  <p:clrMapOvr>
    <a:masterClrMapping/>
  </p:clrMapOvr>
  <p:transition spd="slow">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1186</TotalTime>
  <Words>758</Words>
  <Application>Microsoft Office PowerPoint</Application>
  <PresentationFormat>Экран (4:3)</PresentationFormat>
  <Paragraphs>43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Verve</vt:lpstr>
      <vt:lpstr>Покладе</vt:lpstr>
      <vt:lpstr>Покладе</vt:lpstr>
      <vt:lpstr>Масленица – Руски празник</vt:lpstr>
      <vt:lpstr>   </vt:lpstr>
      <vt:lpstr>Палачинке</vt:lpstr>
      <vt:lpstr>Слайд 6</vt:lpstr>
      <vt:lpstr>Дан по дан..</vt:lpstr>
      <vt:lpstr>Слайд 8</vt:lpstr>
      <vt:lpstr>Слайд 9</vt:lpstr>
      <vt:lpstr>Слайд 10</vt:lpstr>
      <vt:lpstr>Слайд 11</vt:lpstr>
      <vt:lpstr>Српски празник – Беле покладе/ Машкаре</vt:lpstr>
      <vt:lpstr>Слайд 13</vt:lpstr>
      <vt:lpstr>Слайд 14</vt:lpstr>
      <vt:lpstr>Обичај..</vt:lpstr>
      <vt:lpstr>Слайд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Ruski i srpski kulturni običaj</dc:title>
  <dc:creator>Sofija</dc:creator>
  <cp:lastModifiedBy>Admin</cp:lastModifiedBy>
  <cp:revision>126</cp:revision>
  <dcterms:created xsi:type="dcterms:W3CDTF">2006-08-16T00:00:00Z</dcterms:created>
  <dcterms:modified xsi:type="dcterms:W3CDTF">2013-05-28T13:00:00Z</dcterms:modified>
</cp:coreProperties>
</file>