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75" r:id="rId10"/>
    <p:sldId id="274" r:id="rId11"/>
    <p:sldId id="276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/>
              <a:t>Русские </a:t>
            </a:r>
            <a:r>
              <a:rPr lang="ru-RU" sz="3000" dirty="0"/>
              <a:t>и </a:t>
            </a:r>
            <a:r>
              <a:rPr lang="ru-RU" sz="3000" dirty="0" smtClean="0"/>
              <a:t>сербские национальные обычаи </a:t>
            </a:r>
            <a:r>
              <a:rPr lang="ru-RU" sz="3000" dirty="0"/>
              <a:t>и </a:t>
            </a:r>
            <a:r>
              <a:rPr lang="ru-RU" sz="3000" dirty="0" smtClean="0"/>
              <a:t>традиции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191000"/>
            <a:ext cx="5637010" cy="44826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286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смерть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6400800" cy="3048001"/>
          </a:xfrm>
        </p:spPr>
        <p:txBody>
          <a:bodyPr>
            <a:noAutofit/>
          </a:bodyPr>
          <a:lstStyle/>
          <a:p>
            <a:r>
              <a:rPr lang="ru-RU" sz="1600" dirty="0"/>
              <a:t>Славяне </a:t>
            </a:r>
            <a:r>
              <a:rPr lang="ru-RU" sz="1600" dirty="0" smtClean="0"/>
              <a:t>верят </a:t>
            </a:r>
            <a:r>
              <a:rPr lang="ru-RU" sz="1600" dirty="0"/>
              <a:t>в жизнь после смерти</a:t>
            </a:r>
            <a:r>
              <a:rPr lang="ru-RU" sz="1600" dirty="0" smtClean="0"/>
              <a:t>.</a:t>
            </a:r>
            <a:r>
              <a:rPr lang="ru-RU" sz="1600" dirty="0"/>
              <a:t> </a:t>
            </a:r>
            <a:r>
              <a:rPr lang="ru-RU" sz="1600" dirty="0" smtClean="0"/>
              <a:t>В гроб </a:t>
            </a:r>
            <a:r>
              <a:rPr lang="ru-RU" sz="1600" dirty="0"/>
              <a:t>или в могилу </a:t>
            </a:r>
            <a:r>
              <a:rPr lang="ru-RU" sz="1600" dirty="0" smtClean="0"/>
              <a:t>клались любимые вещи покойного.</a:t>
            </a:r>
          </a:p>
          <a:p>
            <a:r>
              <a:rPr lang="ru-RU" sz="1600" dirty="0" smtClean="0"/>
              <a:t>Считалось, что нужно зажечь свечу рядом с покойником, чтобы он не стал вампиром. Рубашка с мёртвого тела не снимается,  а разрезается. Затем дымом сожжённой рубахи кадится покойник. </a:t>
            </a:r>
          </a:p>
          <a:p>
            <a:r>
              <a:rPr lang="ru-RU" sz="1600" dirty="0" smtClean="0"/>
              <a:t>Покойника выносят из дома самые близкие люди ногами вперёд. Участники процессии не должны оборачиваться, так как могут этим призвать смерть своим ближним. Когда </a:t>
            </a:r>
            <a:r>
              <a:rPr lang="ru-RU" sz="1600" dirty="0"/>
              <a:t>процессия </a:t>
            </a:r>
            <a:r>
              <a:rPr lang="ru-RU" sz="1600" dirty="0" smtClean="0"/>
              <a:t>проходит мимо, прохожие должны </a:t>
            </a:r>
            <a:r>
              <a:rPr lang="ru-RU" sz="1600" dirty="0"/>
              <a:t>остановиться и </a:t>
            </a:r>
            <a:r>
              <a:rPr lang="ru-RU" sz="1600" dirty="0" smtClean="0"/>
              <a:t>подождать</a:t>
            </a:r>
            <a:r>
              <a:rPr lang="ru-RU" sz="1600" dirty="0"/>
              <a:t>, пока </a:t>
            </a:r>
            <a:r>
              <a:rPr lang="ru-RU" sz="1600" dirty="0" smtClean="0"/>
              <a:t>пройдут участники.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4737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России, </a:t>
            </a:r>
            <a:r>
              <a:rPr lang="ru-RU" dirty="0" smtClean="0"/>
              <a:t>распространён обычай закрытия зеркал</a:t>
            </a:r>
            <a:r>
              <a:rPr lang="ru-RU" dirty="0"/>
              <a:t>, потому что верили, что </a:t>
            </a:r>
            <a:r>
              <a:rPr lang="ru-RU" dirty="0" smtClean="0"/>
              <a:t>отражение покойника могло остаться в доме.</a:t>
            </a:r>
            <a:endParaRPr lang="ru-RU" dirty="0"/>
          </a:p>
          <a:p>
            <a:r>
              <a:rPr lang="ru-RU" dirty="0" smtClean="0"/>
              <a:t>Рядом с могилой сыпали рис или пшено и говорили: когда это посчитаешь, тогда станешь вампиром!  Считалось, что вампира вампиров может увидеть человек, рождённый в </a:t>
            </a:r>
            <a:r>
              <a:rPr lang="ru-RU" dirty="0" err="1" smtClean="0"/>
              <a:t>задушную</a:t>
            </a:r>
            <a:r>
              <a:rPr lang="ru-RU" dirty="0" smtClean="0"/>
              <a:t> субботу.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182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x-none" sz="2900" dirty="0"/>
              <a:t>Сербские Свадебные обычаи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Невесту готовят к браку с малых лет. Мать учила её плести, ткать, вязать и готовить приданое. </a:t>
            </a:r>
            <a:endParaRPr lang="ru-RU" dirty="0"/>
          </a:p>
          <a:p>
            <a:r>
              <a:rPr lang="ru-RU" dirty="0" smtClean="0"/>
              <a:t>У каждого края были свои местные обычаи, но все они сводились к защите </a:t>
            </a:r>
            <a:r>
              <a:rPr lang="ru-RU" dirty="0" smtClean="0"/>
              <a:t>молодожёнов от сглаза и нечистой силы, потому что считалось, что молодожёны уязвимы.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48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/>
              <a:t>Свадебные символы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6400800" cy="34290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Сбивание яблока: сваты не могли попасть во двор невесты, пока жених не сбивал яблоко (символ плодородия), посаженное на высоко поднятый шест. </a:t>
            </a:r>
            <a:endParaRPr lang="ru-RU" dirty="0"/>
          </a:p>
          <a:p>
            <a:r>
              <a:rPr lang="ru-RU" dirty="0" smtClean="0"/>
              <a:t>Разбитие стакана: невеста пьёт из стеклянного стакана и бросает его. Если стакан разобьётся, то родится мальчик, если нет, то девочка. </a:t>
            </a:r>
            <a:endParaRPr lang="ru-RU" dirty="0"/>
          </a:p>
          <a:p>
            <a:r>
              <a:rPr lang="ru-RU" dirty="0" smtClean="0"/>
              <a:t>Бросание сита: невеста бросает сито на крышу дома и если сито задерживается на крыше, то невеста останется в доме. </a:t>
            </a:r>
            <a:endParaRPr lang="ru-RU" dirty="0"/>
          </a:p>
          <a:p>
            <a:r>
              <a:rPr lang="ru-RU" dirty="0" smtClean="0"/>
              <a:t>Перенос невесты через порог: считалось, что под порогом дома находятся духи предков и таким способом невеста их обходит, чтобы не обидеть их. 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872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362200"/>
            <a:ext cx="6400800" cy="3124201"/>
          </a:xfrm>
        </p:spPr>
        <p:txBody>
          <a:bodyPr>
            <a:normAutofit/>
          </a:bodyPr>
          <a:lstStyle/>
          <a:p>
            <a:r>
              <a:rPr lang="ru-RU" dirty="0" smtClean="0"/>
              <a:t>Имеется обычай целовать порог и руку свекрови. Затем невеста разувает маленького ребёнка и вкладывает </a:t>
            </a:r>
            <a:r>
              <a:rPr lang="ru-RU" dirty="0" smtClean="0"/>
              <a:t>в его обувь деньги.</a:t>
            </a:r>
            <a:r>
              <a:rPr lang="ru-RU" dirty="0" smtClean="0"/>
              <a:t> После </a:t>
            </a:r>
            <a:r>
              <a:rPr lang="ru-RU" dirty="0" smtClean="0"/>
              <a:t>этого невеста берёт </a:t>
            </a:r>
            <a:r>
              <a:rPr lang="ru-RU" dirty="0" err="1" smtClean="0"/>
              <a:t>щербет</a:t>
            </a:r>
            <a:r>
              <a:rPr lang="ru-RU" dirty="0" smtClean="0"/>
              <a:t>, пахлаву  и </a:t>
            </a:r>
            <a:r>
              <a:rPr lang="ru-RU" dirty="0" err="1" smtClean="0"/>
              <a:t>кадаиф</a:t>
            </a:r>
            <a:r>
              <a:rPr lang="ru-RU" dirty="0" smtClean="0"/>
              <a:t> (местные сладости) и берёт мальчика, которого на колёнях переворачивает три раза, чтобы иметь здоровое потомство.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939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Русские обычаи при рождении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362200"/>
            <a:ext cx="6400800" cy="3429000"/>
          </a:xfrm>
        </p:spPr>
        <p:txBody>
          <a:bodyPr>
            <a:normAutofit/>
          </a:bodyPr>
          <a:lstStyle/>
          <a:p>
            <a:r>
              <a:rPr lang="ru-RU" dirty="0" smtClean="0"/>
              <a:t>Беременность </a:t>
            </a:r>
            <a:r>
              <a:rPr lang="ru-RU" dirty="0"/>
              <a:t>держится в тайне как можно дольше. Пока живот не </a:t>
            </a:r>
            <a:r>
              <a:rPr lang="ru-RU" dirty="0" smtClean="0"/>
              <a:t>становится заметным, про беременность знали только муж и ближайшие родственники для того, чтобы злые духи не могли навредить матери и будущему ребёнку. Поэтому, стали пользоватьс</a:t>
            </a:r>
            <a:r>
              <a:rPr lang="ru-RU" dirty="0" smtClean="0"/>
              <a:t>я выражением «в положении» для того, чтобы злые духи не узнали правду, что мать ребёнка беременна и не причинили ей вред. 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774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09800"/>
            <a:ext cx="6400800" cy="35814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Беременной ж</a:t>
            </a:r>
            <a:r>
              <a:rPr lang="ru-RU" dirty="0" smtClean="0"/>
              <a:t>енщине не позволялось смотреть на сцены  страдания или смерти человека или животного, потому что считалось, что это опасно для неё. Ей запрещается и вязать, потому что считается, что это может вызвать обвитие пуповины вокруг шеи плода. Беременным запрещалось смотреть в огонь, потому что ребёнок мог родиться с родимым пятном, это могло случиться и из-за того, если при испуге женщина </a:t>
            </a:r>
            <a:r>
              <a:rPr lang="ru-RU" dirty="0" smtClean="0"/>
              <a:t>д</a:t>
            </a:r>
            <a:r>
              <a:rPr lang="ru-RU" dirty="0" smtClean="0"/>
              <a:t>ержалась бы за живот. Если женщина наступала на искривлённый предмет, то ребёнок мог родиться горбатым. 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47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6400800" cy="35052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Чтобы не искушать судьбу, всё потребное для ребёнка покупал отец.</a:t>
            </a:r>
            <a:endParaRPr lang="ru-RU" dirty="0"/>
          </a:p>
          <a:p>
            <a:r>
              <a:rPr lang="ru-RU" dirty="0" smtClean="0"/>
              <a:t>Женщины рожали сами, так как это событие держалось вдали от чужих глаз. </a:t>
            </a:r>
            <a:endParaRPr lang="ru-RU" dirty="0"/>
          </a:p>
          <a:p>
            <a:r>
              <a:rPr lang="ru-RU" dirty="0" smtClean="0"/>
              <a:t>Роды происходили в </a:t>
            </a:r>
            <a:r>
              <a:rPr lang="ru-RU" dirty="0" smtClean="0"/>
              <a:t>бане. Роженица развязывала  все шнурки на одежде, снимала кольца с рук, расплетала волосы, чтобы нигде не было какого-либо узла, чтобы он не связал шею плода.</a:t>
            </a:r>
            <a:endParaRPr lang="ru-RU" dirty="0"/>
          </a:p>
          <a:p>
            <a:r>
              <a:rPr lang="ru-RU" dirty="0" smtClean="0"/>
              <a:t>После родов она мыла руки и </a:t>
            </a:r>
            <a:r>
              <a:rPr lang="ru-RU" dirty="0" smtClean="0"/>
              <a:t>произносила заклинания. В течение 40 дней мать и ребёнок находились в изоляции, потому что им всё ещё грозила опасность.   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10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8200"/>
          </a:xfrm>
        </p:spPr>
        <p:txBody>
          <a:bodyPr>
            <a:normAutofit fontScale="90000"/>
          </a:bodyPr>
          <a:lstStyle/>
          <a:p>
            <a:r>
              <a:rPr lang="x-none" smtClean="0"/>
              <a:t>сербские обычаи при рождении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20040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Беременные женщины должны есть все, </a:t>
            </a:r>
            <a:r>
              <a:rPr lang="ru-RU" dirty="0" smtClean="0"/>
              <a:t>чтобы ребёнок потом тоже мог есть всё и не капризничал.</a:t>
            </a:r>
            <a:endParaRPr lang="ru-RU" dirty="0"/>
          </a:p>
          <a:p>
            <a:r>
              <a:rPr lang="ru-RU" dirty="0" smtClean="0"/>
              <a:t>Беременная не должна сидеть на пороге дома или на краю стола, чтобы ребёнок потом не ударился.  </a:t>
            </a:r>
            <a:endParaRPr lang="ru-RU" dirty="0"/>
          </a:p>
          <a:p>
            <a:r>
              <a:rPr lang="ru-RU" dirty="0" smtClean="0"/>
              <a:t>На беременную нельзя бросать землю, золу и т.д., чтобы ребёнок потом не ел это. </a:t>
            </a:r>
            <a:endParaRPr lang="ru-RU" dirty="0"/>
          </a:p>
          <a:p>
            <a:r>
              <a:rPr lang="ru-RU" dirty="0" smtClean="0"/>
              <a:t>Беременная не должна стричься, </a:t>
            </a:r>
            <a:r>
              <a:rPr lang="ru-RU" dirty="0" smtClean="0"/>
              <a:t>чтобы не сократить жизнь ребёнку. </a:t>
            </a:r>
            <a:endParaRPr lang="ru-RU" dirty="0"/>
          </a:p>
          <a:p>
            <a:r>
              <a:rPr lang="ru-RU" dirty="0" smtClean="0"/>
              <a:t>Беременная женщина не должна воровать, так как </a:t>
            </a:r>
            <a:r>
              <a:rPr lang="ru-RU" dirty="0" smtClean="0"/>
              <a:t>это может оставить знак на теле ребёнка.   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75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276600"/>
          </a:xfrm>
        </p:spPr>
        <p:txBody>
          <a:bodyPr>
            <a:normAutofit fontScale="92500" lnSpcReduction="20000"/>
          </a:bodyPr>
          <a:lstStyle/>
          <a:p>
            <a:r>
              <a:rPr lang="ru-RU" sz="1900" dirty="0" smtClean="0"/>
              <a:t>До родов не покупается ничего для новорожденного, чтобы не нанести вред его здоровью.   </a:t>
            </a:r>
            <a:endParaRPr lang="ru-RU" sz="1900" dirty="0"/>
          </a:p>
          <a:p>
            <a:r>
              <a:rPr lang="ru-RU" sz="1900" dirty="0" smtClean="0"/>
              <a:t>Красная </a:t>
            </a:r>
            <a:r>
              <a:rPr lang="ru-RU" sz="1900" dirty="0"/>
              <a:t>нить </a:t>
            </a:r>
            <a:r>
              <a:rPr lang="ru-RU" sz="1900" dirty="0" smtClean="0"/>
              <a:t>навязывается вокруг </a:t>
            </a:r>
            <a:r>
              <a:rPr lang="ru-RU" sz="1900" dirty="0"/>
              <a:t>руки против </a:t>
            </a:r>
            <a:r>
              <a:rPr lang="ru-RU" sz="1900" dirty="0" smtClean="0"/>
              <a:t>сг</a:t>
            </a:r>
            <a:r>
              <a:rPr lang="ru-RU" sz="1900" dirty="0" smtClean="0"/>
              <a:t>лаза</a:t>
            </a:r>
            <a:r>
              <a:rPr lang="ru-RU" sz="1900" dirty="0"/>
              <a:t>.</a:t>
            </a:r>
          </a:p>
          <a:p>
            <a:r>
              <a:rPr lang="ru-RU" sz="1900" dirty="0"/>
              <a:t>Первая баня младенца, делается с водой и </a:t>
            </a:r>
            <a:r>
              <a:rPr lang="ru-RU" sz="1900" dirty="0" smtClean="0"/>
              <a:t>яйцами для </a:t>
            </a:r>
            <a:r>
              <a:rPr lang="ru-RU" sz="1900" dirty="0"/>
              <a:t>здоровья</a:t>
            </a:r>
            <a:r>
              <a:rPr lang="ru-RU" sz="1900" dirty="0" smtClean="0"/>
              <a:t>. </a:t>
            </a:r>
            <a:endParaRPr lang="ru-RU" sz="1900" dirty="0"/>
          </a:p>
          <a:p>
            <a:r>
              <a:rPr lang="ru-RU" sz="1900" dirty="0" smtClean="0"/>
              <a:t>Если ребёнок долго не говорит, то его кладут в мешок, как муку и носят вокруг водяной мельницы и мельничного колеса</a:t>
            </a:r>
            <a:r>
              <a:rPr lang="ru-RU" sz="1900" smtClean="0"/>
              <a:t>.  </a:t>
            </a:r>
            <a:endParaRPr lang="ru-RU" sz="19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4534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вступление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Корни традиций и </a:t>
            </a:r>
            <a:r>
              <a:rPr lang="ru-RU" dirty="0" smtClean="0"/>
              <a:t>обычаев у славян имеют корни в глубокой древности. Они </a:t>
            </a:r>
            <a:r>
              <a:rPr lang="ru-RU" dirty="0"/>
              <a:t>не христианского происхождения, </a:t>
            </a:r>
            <a:r>
              <a:rPr lang="ru-RU" dirty="0" smtClean="0"/>
              <a:t>как многие сегодня думают, а проистекают из старой веры, которую сегодня мы называем язычеством.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x-none" smtClean="0"/>
              <a:t> </a:t>
            </a:r>
            <a:r>
              <a:rPr lang="ru-RU" dirty="0" smtClean="0"/>
              <a:t>Ритуалы, которые мы проводили в честь наших богов Перуна, </a:t>
            </a:r>
            <a:r>
              <a:rPr lang="ru-RU" dirty="0" err="1" smtClean="0"/>
              <a:t>Даждьбога</a:t>
            </a:r>
            <a:r>
              <a:rPr lang="ru-RU" dirty="0" smtClean="0"/>
              <a:t>, </a:t>
            </a:r>
            <a:r>
              <a:rPr lang="ru-RU" dirty="0" err="1" smtClean="0"/>
              <a:t>Световита</a:t>
            </a:r>
            <a:r>
              <a:rPr lang="ru-RU" dirty="0" smtClean="0"/>
              <a:t>, </a:t>
            </a:r>
            <a:r>
              <a:rPr lang="ru-RU" dirty="0" err="1" smtClean="0"/>
              <a:t>Ярилы</a:t>
            </a:r>
            <a:r>
              <a:rPr lang="ru-RU" dirty="0" smtClean="0"/>
              <a:t> и другие, преобразованы на христианский лад, но до сих пор остались нетронутыми в своём первоначальном виде на праздниках, на крещениях, женитьбах и так далее.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00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914400"/>
            <a:ext cx="3733800" cy="1295400"/>
          </a:xfrm>
        </p:spPr>
        <p:txBody>
          <a:bodyPr/>
          <a:lstStyle/>
          <a:p>
            <a:r>
              <a:rPr lang="x-none" smtClean="0"/>
              <a:t>Слав</a:t>
            </a:r>
            <a:r>
              <a:rPr lang="ru-RU" dirty="0" smtClean="0"/>
              <a:t>а</a:t>
            </a:r>
            <a:r>
              <a:rPr lang="x-none" smtClean="0"/>
              <a:t> </a:t>
            </a:r>
            <a:r>
              <a:rPr lang="x-none" dirty="0" smtClean="0"/>
              <a:t>(Именины)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Празднование имеет особое значение у сербов и русских. Крёстное имя, то есть Слава, это праздник во славу предков. День крёстного имени или Славы соответствует дню прославления древних славянских богов. </a:t>
            </a:r>
          </a:p>
          <a:p>
            <a:r>
              <a:rPr lang="ru-RU" dirty="0" smtClean="0"/>
              <a:t>Известен обычай выпечки пирога для Славы накануне самого праздника. Его освящают святой водой, а рядом с ним ставят свечи. В России на праздничном пироге отмечают пять крестов, а затем готовят маленький пирог для Вечери накануне праздника.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5357316"/>
            <a:ext cx="1928793" cy="150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346"/>
            <a:ext cx="1905000" cy="143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" y="0"/>
            <a:ext cx="2590800" cy="20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00" y="0"/>
            <a:ext cx="3112600" cy="20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554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685800"/>
          </a:xfrm>
        </p:spPr>
        <p:txBody>
          <a:bodyPr>
            <a:normAutofit fontScale="90000"/>
          </a:bodyPr>
          <a:lstStyle/>
          <a:p>
            <a:r>
              <a:rPr lang="x-none" smtClean="0">
                <a:solidFill>
                  <a:srgbClr val="FFFF00"/>
                </a:solidFill>
              </a:rPr>
              <a:t>Традици</a:t>
            </a:r>
            <a:r>
              <a:rPr lang="ru-RU" dirty="0" err="1" smtClean="0">
                <a:solidFill>
                  <a:srgbClr val="FFFF00"/>
                </a:solidFill>
              </a:rPr>
              <a:t>онная</a:t>
            </a:r>
            <a:r>
              <a:rPr lang="x-none" smtClean="0">
                <a:solidFill>
                  <a:srgbClr val="FFFF00"/>
                </a:solidFill>
              </a:rPr>
              <a:t> </a:t>
            </a:r>
            <a:r>
              <a:rPr lang="x-none" dirty="0" smtClean="0">
                <a:solidFill>
                  <a:srgbClr val="FFFF00"/>
                </a:solidFill>
              </a:rPr>
              <a:t>резка торта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VideoGetting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1219200"/>
            <a:ext cx="6252308" cy="4572000"/>
          </a:xfrm>
        </p:spPr>
      </p:pic>
    </p:spTree>
    <p:extLst>
      <p:ext uri="{BB962C8B-B14F-4D97-AF65-F5344CB8AC3E}">
        <p14:creationId xmlns="" xmlns:p14="http://schemas.microsoft.com/office/powerpoint/2010/main" val="128993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295400"/>
            <a:ext cx="6248400" cy="685800"/>
          </a:xfrm>
        </p:spPr>
        <p:txBody>
          <a:bodyPr/>
          <a:lstStyle/>
          <a:p>
            <a:r>
              <a:rPr lang="ru-RU" dirty="0" smtClean="0"/>
              <a:t>СВ. Георгий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День Св</a:t>
            </a:r>
            <a:r>
              <a:rPr lang="ru-RU" dirty="0"/>
              <a:t>. Георгия </a:t>
            </a:r>
            <a:r>
              <a:rPr lang="ru-RU" dirty="0" smtClean="0"/>
              <a:t>считается границей между </a:t>
            </a:r>
            <a:r>
              <a:rPr lang="ru-RU" dirty="0"/>
              <a:t>зимой и </a:t>
            </a:r>
            <a:r>
              <a:rPr lang="ru-RU" dirty="0" smtClean="0"/>
              <a:t>летом. Он связан со здоровьем </a:t>
            </a:r>
            <a:r>
              <a:rPr lang="ru-RU" dirty="0"/>
              <a:t>членов семьи, </a:t>
            </a:r>
            <a:r>
              <a:rPr lang="ru-RU" dirty="0" smtClean="0"/>
              <a:t>женитьбой,</a:t>
            </a:r>
            <a:r>
              <a:rPr lang="x-none" smtClean="0"/>
              <a:t> </a:t>
            </a:r>
            <a:r>
              <a:rPr lang="ru-RU" dirty="0" smtClean="0"/>
              <a:t>рождаемостью скота и хорошим урожаем.</a:t>
            </a:r>
          </a:p>
          <a:p>
            <a:r>
              <a:rPr lang="ru-RU" dirty="0" smtClean="0"/>
              <a:t>Обычаи связанные с праздником</a:t>
            </a:r>
            <a:endParaRPr lang="ru-RU" dirty="0"/>
          </a:p>
          <a:p>
            <a:pPr indent="0">
              <a:buNone/>
            </a:pPr>
            <a:r>
              <a:rPr lang="ru-RU" dirty="0" smtClean="0"/>
              <a:t>1. Плетение венков из травы и цветов</a:t>
            </a:r>
            <a:endParaRPr lang="ru-RU" dirty="0"/>
          </a:p>
          <a:p>
            <a:pPr indent="0">
              <a:buNone/>
            </a:pPr>
            <a:r>
              <a:rPr lang="ru-RU" dirty="0" smtClean="0"/>
              <a:t>2. Умывание травой</a:t>
            </a:r>
            <a:endParaRPr lang="ru-RU" dirty="0"/>
          </a:p>
          <a:p>
            <a:pPr indent="0">
              <a:buNone/>
            </a:pPr>
            <a:r>
              <a:rPr lang="ru-RU" dirty="0" smtClean="0"/>
              <a:t>3. </a:t>
            </a:r>
            <a:r>
              <a:rPr lang="ru-RU" dirty="0"/>
              <a:t>Купание в реке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60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54868"/>
            <a:ext cx="9144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656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Считалось, что если на </a:t>
            </a:r>
            <a:r>
              <a:rPr lang="ru-RU" dirty="0" smtClean="0"/>
              <a:t> </a:t>
            </a:r>
            <a:r>
              <a:rPr lang="ru-RU" dirty="0"/>
              <a:t>Святого Георгия </a:t>
            </a:r>
            <a:r>
              <a:rPr lang="ru-RU" dirty="0" smtClean="0"/>
              <a:t>будет ясная погода, то «год будет плодородным», а если на праздник </a:t>
            </a:r>
            <a:r>
              <a:rPr lang="ru-RU" dirty="0"/>
              <a:t>и на следующий день шел дождь, - </a:t>
            </a:r>
            <a:r>
              <a:rPr lang="ru-RU" dirty="0" smtClean="0"/>
              <a:t>«то лето </a:t>
            </a:r>
            <a:r>
              <a:rPr lang="ru-RU" dirty="0"/>
              <a:t>будет </a:t>
            </a:r>
            <a:r>
              <a:rPr lang="ru-RU" dirty="0" smtClean="0"/>
              <a:t>сухим». В России говорят: за сколько недель до Святого Георгия гром, столько будет и зерна.</a:t>
            </a:r>
          </a:p>
          <a:p>
            <a:r>
              <a:rPr lang="ru-RU" dirty="0"/>
              <a:t>Традиции и поверья сербского и русского </a:t>
            </a:r>
            <a:r>
              <a:rPr lang="ru-RU" dirty="0" smtClean="0"/>
              <a:t>народа связанные с днём Св</a:t>
            </a:r>
            <a:r>
              <a:rPr lang="ru-RU" dirty="0"/>
              <a:t>. Георгия </a:t>
            </a:r>
            <a:r>
              <a:rPr lang="ru-RU" dirty="0" smtClean="0"/>
              <a:t>существовали и </a:t>
            </a:r>
            <a:r>
              <a:rPr lang="ru-RU" dirty="0"/>
              <a:t>до </a:t>
            </a:r>
            <a:r>
              <a:rPr lang="ru-RU" dirty="0" smtClean="0"/>
              <a:t>принятия христианства. Святой Георгий занял место древнеславянского бога плодородия Ярило.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84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47800"/>
            <a:ext cx="74676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Празднование пасхи у русского народа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Пасхальным богослужением заканчивается длительный и строгий  пост. Праздничное </a:t>
            </a:r>
            <a:r>
              <a:rPr lang="ru-RU" dirty="0"/>
              <a:t>меню </a:t>
            </a:r>
            <a:r>
              <a:rPr lang="ru-RU" dirty="0" smtClean="0"/>
              <a:t>состоит среди прочего из мяса</a:t>
            </a:r>
            <a:r>
              <a:rPr lang="ru-RU" dirty="0"/>
              <a:t>, </a:t>
            </a:r>
            <a:r>
              <a:rPr lang="ru-RU" dirty="0" smtClean="0"/>
              <a:t>которое русские </a:t>
            </a:r>
            <a:r>
              <a:rPr lang="ru-RU" dirty="0"/>
              <a:t>верующие не </a:t>
            </a:r>
            <a:r>
              <a:rPr lang="ru-RU" dirty="0" smtClean="0"/>
              <a:t>ели 49 </a:t>
            </a:r>
            <a:r>
              <a:rPr lang="ru-RU" dirty="0"/>
              <a:t>дней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Праздничные блюда </a:t>
            </a:r>
            <a:r>
              <a:rPr lang="x-none" dirty="0" smtClean="0"/>
              <a:t>: </a:t>
            </a:r>
            <a:r>
              <a:rPr lang="ru-RU" dirty="0" smtClean="0"/>
              <a:t>крашеные </a:t>
            </a:r>
            <a:r>
              <a:rPr lang="ru-RU" dirty="0"/>
              <a:t>яйца, куличи и </a:t>
            </a:r>
            <a:r>
              <a:rPr lang="ru-RU" dirty="0" smtClean="0"/>
              <a:t>десерты из творожной запеканки. Русские дарят друг другу яйца и пироги и едят их в </a:t>
            </a:r>
            <a:r>
              <a:rPr lang="ru-RU" dirty="0"/>
              <a:t>течение </a:t>
            </a:r>
            <a:r>
              <a:rPr lang="ru-RU" dirty="0" smtClean="0"/>
              <a:t>всей Светлой </a:t>
            </a:r>
            <a:r>
              <a:rPr lang="ru-RU" dirty="0"/>
              <a:t>седмицы, которая начинается сразу после </a:t>
            </a:r>
            <a:r>
              <a:rPr lang="ru-RU" dirty="0" smtClean="0"/>
              <a:t>литургии </a:t>
            </a:r>
            <a:r>
              <a:rPr lang="ru-RU" dirty="0"/>
              <a:t>празднования Пасхи.</a:t>
            </a:r>
            <a:endParaRPr lang="x-none" dirty="0" smtClean="0"/>
          </a:p>
          <a:p>
            <a:r>
              <a:rPr lang="ru-RU" dirty="0"/>
              <a:t>В эти дни в городах </a:t>
            </a:r>
            <a:r>
              <a:rPr lang="ru-RU" dirty="0" smtClean="0"/>
              <a:t>России активно празднуется Пасха. </a:t>
            </a:r>
            <a:r>
              <a:rPr lang="ru-RU" dirty="0"/>
              <a:t>Существует традиция </a:t>
            </a:r>
            <a:r>
              <a:rPr lang="ru-RU" dirty="0" smtClean="0"/>
              <a:t>проведения фестиваля колокольного звона. </a:t>
            </a:r>
            <a:r>
              <a:rPr lang="ru-RU" dirty="0"/>
              <a:t>Любой </a:t>
            </a:r>
            <a:r>
              <a:rPr lang="ru-RU" dirty="0" smtClean="0"/>
              <a:t> человек</a:t>
            </a:r>
            <a:r>
              <a:rPr lang="ru-RU" dirty="0"/>
              <a:t>, даже тот, кто не имеет ничего общего с музыкой</a:t>
            </a:r>
            <a:r>
              <a:rPr lang="ru-RU" dirty="0" smtClean="0"/>
              <a:t>, может позвонить в колокола.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17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95400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x-none" dirty="0"/>
              <a:t>Праздник Пасхи </a:t>
            </a:r>
            <a:r>
              <a:rPr lang="x-none" dirty="0" smtClean="0"/>
              <a:t>у </a:t>
            </a:r>
            <a:r>
              <a:rPr lang="x-none" dirty="0"/>
              <a:t>сербов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90" y="2143116"/>
            <a:ext cx="6400800" cy="3048001"/>
          </a:xfrm>
        </p:spPr>
        <p:txBody>
          <a:bodyPr>
            <a:noAutofit/>
          </a:bodyPr>
          <a:lstStyle/>
          <a:p>
            <a:r>
              <a:rPr lang="ru-RU" sz="1500" dirty="0" smtClean="0"/>
              <a:t>В Великую пятницу красят яйца, чаще всего в красный цвет, который символизирует кровь Христа.  С воскресения яйца можно есть, дарить, биться яйцами. Первое красное яйцо хранится и называется сторожем дома. </a:t>
            </a:r>
            <a:endParaRPr lang="ru-RU" sz="1500" b="1" dirty="0" smtClean="0">
              <a:solidFill>
                <a:srgbClr val="FF0000"/>
              </a:solidFill>
            </a:endParaRPr>
          </a:p>
          <a:p>
            <a:r>
              <a:rPr lang="ru-RU" sz="1500" dirty="0"/>
              <a:t>В некоторых </a:t>
            </a:r>
            <a:r>
              <a:rPr lang="ru-RU" sz="1500" dirty="0" smtClean="0"/>
              <a:t>регионах готовится и обрядный хлеб, </a:t>
            </a:r>
            <a:r>
              <a:rPr lang="ru-RU" sz="1500" dirty="0"/>
              <a:t>на </a:t>
            </a:r>
            <a:r>
              <a:rPr lang="ru-RU" sz="1500" dirty="0" smtClean="0"/>
              <a:t>который кладут яйца. </a:t>
            </a:r>
            <a:r>
              <a:rPr lang="ru-RU" sz="1500" dirty="0"/>
              <a:t>Он предназначен для детей, и для каждого, кто </a:t>
            </a:r>
            <a:r>
              <a:rPr lang="ru-RU" sz="1500" dirty="0" smtClean="0"/>
              <a:t>войдёт в </a:t>
            </a:r>
            <a:r>
              <a:rPr lang="ru-RU" sz="1500" dirty="0"/>
              <a:t>дом </a:t>
            </a:r>
            <a:r>
              <a:rPr lang="ru-RU" sz="1500" dirty="0" smtClean="0"/>
              <a:t>поздравить с праздником.</a:t>
            </a:r>
          </a:p>
          <a:p>
            <a:r>
              <a:rPr lang="ru-RU" sz="1500" dirty="0" smtClean="0"/>
              <a:t>Интересно, что традиция побратимства связана именно с пасхальным яйцом. В ходе ритуала побратимства обменивались пасхальными яйцами. </a:t>
            </a:r>
            <a:endParaRPr lang="x-none" sz="1500" dirty="0" smtClean="0"/>
          </a:p>
        </p:txBody>
      </p:sp>
    </p:spTree>
    <p:extLst>
      <p:ext uri="{BB962C8B-B14F-4D97-AF65-F5344CB8AC3E}">
        <p14:creationId xmlns="" xmlns:p14="http://schemas.microsoft.com/office/powerpoint/2010/main" val="42619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Пасхальные яйца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09" y="3422073"/>
            <a:ext cx="315468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06187"/>
            <a:ext cx="2209800" cy="320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9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1228</Words>
  <Application>Microsoft Office PowerPoint</Application>
  <PresentationFormat>Экран (4:3)</PresentationFormat>
  <Paragraphs>57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Couture</vt:lpstr>
      <vt:lpstr>Русские и сербские национальные обычаи и традиции</vt:lpstr>
      <vt:lpstr>вступление</vt:lpstr>
      <vt:lpstr>Слава (Именины)</vt:lpstr>
      <vt:lpstr>Традиционная резка торта</vt:lpstr>
      <vt:lpstr>СВ. Георгий</vt:lpstr>
      <vt:lpstr>Слайд 6</vt:lpstr>
      <vt:lpstr>Празднование пасхи у русского народа</vt:lpstr>
      <vt:lpstr>Праздник Пасхи у сербов</vt:lpstr>
      <vt:lpstr>Пасхальные яйца</vt:lpstr>
      <vt:lpstr>смерть</vt:lpstr>
      <vt:lpstr>Слайд 11</vt:lpstr>
      <vt:lpstr>Сербские Свадебные обычаи</vt:lpstr>
      <vt:lpstr>Свадебные символы :</vt:lpstr>
      <vt:lpstr>Слайд 14</vt:lpstr>
      <vt:lpstr>Русские обычаи при рождении</vt:lpstr>
      <vt:lpstr>Слайд 16</vt:lpstr>
      <vt:lpstr>Слайд 17</vt:lpstr>
      <vt:lpstr>сербские обычаи при рождении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Руски и српски народни обичаји и традиција</dc:title>
  <dc:creator>Melina</dc:creator>
  <cp:lastModifiedBy>Admin</cp:lastModifiedBy>
  <cp:revision>57</cp:revision>
  <dcterms:created xsi:type="dcterms:W3CDTF">2006-08-16T00:00:00Z</dcterms:created>
  <dcterms:modified xsi:type="dcterms:W3CDTF">2013-05-28T11:40:12Z</dcterms:modified>
</cp:coreProperties>
</file>