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836"/>
    <a:srgbClr val="2E2F50"/>
    <a:srgbClr val="2C1628"/>
    <a:srgbClr val="3B1D35"/>
    <a:srgbClr val="3F1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>
      <p:cViewPr varScale="1">
        <p:scale>
          <a:sx n="82" d="100"/>
          <a:sy n="82" d="100"/>
        </p:scale>
        <p:origin x="-98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082D1-2C3E-4D4A-A635-192509DDBD85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E8A84-7FA8-4A52-A9A2-2E0469E89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7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185F-EFFF-4848-BB33-CB757155F179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9A8-FE92-48A0-A50D-D58F0CD3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7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185F-EFFF-4848-BB33-CB757155F179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9A8-FE92-48A0-A50D-D58F0CD3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7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185F-EFFF-4848-BB33-CB757155F179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9A8-FE92-48A0-A50D-D58F0CD3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7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185F-EFFF-4848-BB33-CB757155F179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9A8-FE92-48A0-A50D-D58F0CD3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6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185F-EFFF-4848-BB33-CB757155F179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9A8-FE92-48A0-A50D-D58F0CD3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0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185F-EFFF-4848-BB33-CB757155F179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9A8-FE92-48A0-A50D-D58F0CD3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3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185F-EFFF-4848-BB33-CB757155F179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9A8-FE92-48A0-A50D-D58F0CD3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7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185F-EFFF-4848-BB33-CB757155F179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9A8-FE92-48A0-A50D-D58F0CD3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5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185F-EFFF-4848-BB33-CB757155F179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9A8-FE92-48A0-A50D-D58F0CD3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185F-EFFF-4848-BB33-CB757155F179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9A8-FE92-48A0-A50D-D58F0CD3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4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185F-EFFF-4848-BB33-CB757155F179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E39A8-FE92-48A0-A50D-D58F0CD3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0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185F-EFFF-4848-BB33-CB757155F179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39A8-FE92-48A0-A50D-D58F0CD37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1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46640" cy="1874639"/>
          </a:xfrm>
          <a:solidFill>
            <a:schemeClr val="accent5">
              <a:lumMod val="20000"/>
              <a:lumOff val="80000"/>
              <a:alpha val="45000"/>
            </a:schemeClr>
          </a:solidFill>
        </p:spPr>
        <p:txBody>
          <a:bodyPr>
            <a:noAutofit/>
          </a:bodyPr>
          <a:lstStyle/>
          <a:p>
            <a:r>
              <a:rPr lang="sr-Cyrl-RS" sz="4000" dirty="0" smtClean="0"/>
              <a:t>Активизам средњошколаца у превенцији насиља у школама</a:t>
            </a:r>
            <a:br>
              <a:rPr lang="sr-Cyrl-R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149080"/>
            <a:ext cx="6400800" cy="1752600"/>
          </a:xfrm>
          <a:solidFill>
            <a:schemeClr val="accent5">
              <a:lumMod val="20000"/>
              <a:lumOff val="80000"/>
              <a:alpha val="45000"/>
            </a:schemeClr>
          </a:solidFill>
        </p:spPr>
        <p:txBody>
          <a:bodyPr/>
          <a:lstStyle/>
          <a:p>
            <a:endParaRPr lang="sr-Cyrl-RS" dirty="0">
              <a:solidFill>
                <a:schemeClr val="tx1"/>
              </a:solidFill>
            </a:endParaRPr>
          </a:p>
          <a:p>
            <a:r>
              <a:rPr lang="sr-Cyrl-RS" sz="2400" dirty="0" smtClean="0">
                <a:solidFill>
                  <a:schemeClr val="tx1"/>
                </a:solidFill>
              </a:rPr>
              <a:t>Марина Николић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2111761" y="575048"/>
            <a:ext cx="3888432" cy="1008112"/>
          </a:xfrm>
          <a:prstGeom prst="flowChartProcess">
            <a:avLst/>
          </a:prstGeom>
          <a:solidFill>
            <a:schemeClr val="accent5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tx1"/>
                </a:solidFill>
              </a:rPr>
              <a:t>Земунска гимназија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Vlada\Desktop\MARINA RAD IZ SOCIOLOGIJE\ZG lo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26" y="663195"/>
            <a:ext cx="1257935" cy="855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96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Превенција школског насиља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/>
              <a:t>Превенцијом насиља у школама сматра се сваки чин интервенције у циљу формирања безбеднијег </a:t>
            </a:r>
            <a:r>
              <a:rPr lang="ru-RU" sz="2400" dirty="0" smtClean="0"/>
              <a:t>окружења.</a:t>
            </a:r>
          </a:p>
          <a:p>
            <a:r>
              <a:rPr lang="ru-RU" sz="2400" dirty="0"/>
              <a:t>„Посебан протокол за заштиту деце и ученика од насиља, злостављања и занемаривања у образовно-васпитним установама'‘ – протокол који је усвојила Влада Србије 2007.године, а он је уследио из „Општег протокола за заштиту деце од злостављања и занемаривања</a:t>
            </a:r>
            <a:r>
              <a:rPr lang="ru-RU" sz="2400" dirty="0" smtClean="0"/>
              <a:t>'‘, усвојеним 2005.године.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088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4000" dirty="0" smtClean="0"/>
              <a:t>Укљученост ученика у превенцију насиља у школама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sr-Cyrl-RS" sz="2400" dirty="0" smtClean="0"/>
              <a:t>У многим школама формирани су тимови који су одговорни за борбу против насиља.</a:t>
            </a:r>
          </a:p>
          <a:p>
            <a:r>
              <a:rPr lang="sr-Cyrl-RS" sz="2400" dirty="0" smtClean="0"/>
              <a:t>Подизање свести о постојању насиља.</a:t>
            </a:r>
          </a:p>
          <a:p>
            <a:r>
              <a:rPr lang="sr-Cyrl-RS" sz="2400" dirty="0" smtClean="0"/>
              <a:t>Већа активност ученика у превентивним активностима.</a:t>
            </a:r>
          </a:p>
          <a:p>
            <a:r>
              <a:rPr lang="ru-RU" sz="2400" dirty="0"/>
              <a:t>У Земунској гимназији је одржано предавање у оквиру пројекта тима за безбедност „Реци не насиљу!''</a:t>
            </a:r>
            <a:endParaRPr lang="sr-Cyrl-RS" sz="2400" dirty="0" smtClean="0"/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1"/>
            <a:ext cx="1715108" cy="196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55573"/>
            <a:ext cx="3888432" cy="189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6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Истраживачки део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sr-Cyrl-RS" sz="2400" dirty="0" smtClean="0"/>
              <a:t>Испитивани су ставови ученика Земунске гимназије о присутности школског насиља. </a:t>
            </a:r>
          </a:p>
          <a:p>
            <a:r>
              <a:rPr lang="sr-Cyrl-RS" sz="2400" dirty="0" smtClean="0"/>
              <a:t>Истраживање је спроведено преко интернет анкете, а добијени подаци су обрађени у </a:t>
            </a:r>
            <a:r>
              <a:rPr lang="en-US" sz="2400" dirty="0" smtClean="0"/>
              <a:t>Microsoft Word Excel</a:t>
            </a:r>
            <a:r>
              <a:rPr lang="sr-Cyrl-RS" sz="2400" dirty="0" smtClean="0"/>
              <a:t>-</a:t>
            </a:r>
            <a:r>
              <a:rPr lang="en-US" sz="2400" dirty="0" smtClean="0"/>
              <a:t>u.</a:t>
            </a:r>
            <a:endParaRPr lang="sr-Cyrl-RS" sz="2400" dirty="0" smtClean="0"/>
          </a:p>
          <a:p>
            <a:r>
              <a:rPr lang="sr-Cyrl-RS" sz="2400" dirty="0" smtClean="0"/>
              <a:t>У истраживању је учествовало 10 дечака и 10 девојчица.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46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Мишљења дечака и девојчица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b="0" dirty="0" smtClean="0"/>
              <a:t>1. Да ли мислиш да у нашој школи постоји насиље?</a:t>
            </a:r>
            <a:endParaRPr lang="en-US" sz="18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800" b="0" dirty="0" smtClean="0"/>
              <a:t>2. Ко </a:t>
            </a:r>
            <a:r>
              <a:rPr lang="ru-RU" sz="1800" b="0" dirty="0"/>
              <a:t>су најчешће жртве насиља међу ученицима?</a:t>
            </a:r>
            <a:endParaRPr lang="en-US" sz="18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ru-RU" sz="1800" dirty="0" smtClean="0"/>
              <a:t>а</a:t>
            </a:r>
            <a:r>
              <a:rPr lang="ru-RU" sz="1800" dirty="0"/>
              <a:t>) одлични ученици</a:t>
            </a:r>
          </a:p>
          <a:p>
            <a:pPr marL="0" indent="0">
              <a:buNone/>
            </a:pPr>
            <a:r>
              <a:rPr lang="ru-RU" sz="1800" dirty="0"/>
              <a:t>б) просечни ученици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в)</a:t>
            </a:r>
            <a:r>
              <a:rPr lang="ru-RU" sz="1800" dirty="0"/>
              <a:t> </a:t>
            </a:r>
            <a:r>
              <a:rPr lang="ru-RU" sz="1800" dirty="0">
                <a:solidFill>
                  <a:srgbClr val="FF0000"/>
                </a:solidFill>
              </a:rPr>
              <a:t>ученици са сметњама у </a:t>
            </a:r>
            <a:r>
              <a:rPr lang="ru-RU" sz="1800" dirty="0" smtClean="0">
                <a:solidFill>
                  <a:srgbClr val="FF0000"/>
                </a:solidFill>
              </a:rPr>
              <a:t>развоју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Потврђена је хипотеза да већина сматра да су жртве често ученици са сметњама у развоју.</a:t>
            </a:r>
            <a:endParaRPr lang="en-US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sr-Cyrl-R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а)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ученика према другом ученику</a:t>
            </a:r>
          </a:p>
          <a:p>
            <a:pPr marL="0" indent="0">
              <a:buNone/>
            </a:pPr>
            <a:r>
              <a:rPr lang="ru-RU" sz="1800" dirty="0" smtClean="0"/>
              <a:t>б) професора према ученику</a:t>
            </a:r>
          </a:p>
          <a:p>
            <a:pPr marL="0" indent="0">
              <a:buNone/>
            </a:pPr>
            <a:r>
              <a:rPr lang="ru-RU" sz="1800" dirty="0" smtClean="0"/>
              <a:t>в) ученика према професору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Потврђена је хипотеза да већина сматра да насиље у школи постоји.  </a:t>
            </a:r>
          </a:p>
          <a:p>
            <a:pPr marL="0" indent="0">
              <a:buNone/>
            </a:pPr>
            <a:endParaRPr lang="ru-RU" sz="1800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66098"/>
            <a:ext cx="3163887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9748"/>
            <a:ext cx="321945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19625" y="244186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51%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4898" y="341170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39.5%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4207" y="244186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39.2%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48933" y="343977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28.5%</a:t>
            </a:r>
          </a:p>
        </p:txBody>
      </p:sp>
    </p:spTree>
    <p:extLst>
      <p:ext uri="{BB962C8B-B14F-4D97-AF65-F5344CB8AC3E}">
        <p14:creationId xmlns:p14="http://schemas.microsoft.com/office/powerpoint/2010/main" val="35309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/>
              <a:t>Мишљења дечака и девојчица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0" dirty="0" smtClean="0"/>
              <a:t>3. Да </a:t>
            </a:r>
            <a:r>
              <a:rPr lang="ru-RU" sz="1800" b="0" dirty="0"/>
              <a:t>ли је насиље чешће над:</a:t>
            </a:r>
            <a:endParaRPr lang="en-US" sz="18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pPr marL="0" indent="0">
              <a:buNone/>
            </a:pPr>
            <a:r>
              <a:rPr lang="ru-RU" sz="1800" dirty="0" smtClean="0"/>
              <a:t>а</a:t>
            </a:r>
            <a:r>
              <a:rPr lang="ru-RU" sz="1800" dirty="0"/>
              <a:t>) дечацима</a:t>
            </a:r>
          </a:p>
          <a:p>
            <a:pPr marL="0" indent="0">
              <a:buNone/>
            </a:pPr>
            <a:r>
              <a:rPr lang="ru-RU" sz="1800" dirty="0"/>
              <a:t>б) девојчицама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в) </a:t>
            </a:r>
            <a:r>
              <a:rPr lang="ru-RU" sz="1800" dirty="0" smtClean="0">
                <a:solidFill>
                  <a:srgbClr val="FF0000"/>
                </a:solidFill>
              </a:rPr>
              <a:t>подједнако</a:t>
            </a:r>
          </a:p>
          <a:p>
            <a:pPr marL="0" indent="0">
              <a:buNone/>
            </a:pPr>
            <a:r>
              <a:rPr lang="ru-RU" sz="1800" dirty="0" smtClean="0"/>
              <a:t>Потврђена је хипотеза да већина сматра да је насиље подједнако.</a:t>
            </a:r>
            <a:endParaRPr lang="ru-RU" sz="1800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1800" b="0" dirty="0" smtClean="0"/>
              <a:t>4. Да </a:t>
            </a:r>
            <a:r>
              <a:rPr lang="ru-RU" sz="1800" b="0" dirty="0"/>
              <a:t>ли си био жртва насиља?</a:t>
            </a:r>
            <a:endParaRPr lang="en-US" sz="18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pPr marL="0" indent="0">
              <a:buNone/>
            </a:pPr>
            <a:r>
              <a:rPr lang="sr-Cyrl-RS" sz="1800" dirty="0" smtClean="0">
                <a:solidFill>
                  <a:srgbClr val="FF0000"/>
                </a:solidFill>
              </a:rPr>
              <a:t>а</a:t>
            </a:r>
            <a:r>
              <a:rPr lang="sr-Cyrl-RS" sz="1800" dirty="0">
                <a:solidFill>
                  <a:srgbClr val="FF0000"/>
                </a:solidFill>
              </a:rPr>
              <a:t>)</a:t>
            </a:r>
            <a:r>
              <a:rPr lang="sr-Cyrl-RS" sz="1800" dirty="0"/>
              <a:t> </a:t>
            </a:r>
            <a:r>
              <a:rPr lang="sr-Cyrl-RS" sz="1800" dirty="0">
                <a:solidFill>
                  <a:srgbClr val="FF0000"/>
                </a:solidFill>
              </a:rPr>
              <a:t>да</a:t>
            </a:r>
          </a:p>
          <a:p>
            <a:pPr marL="0" indent="0">
              <a:buNone/>
            </a:pPr>
            <a:r>
              <a:rPr lang="sr-Cyrl-RS" sz="1800" dirty="0">
                <a:solidFill>
                  <a:srgbClr val="FF0000"/>
                </a:solidFill>
              </a:rPr>
              <a:t>б)</a:t>
            </a:r>
            <a:r>
              <a:rPr lang="sr-Cyrl-RS" sz="1800" dirty="0"/>
              <a:t> </a:t>
            </a:r>
            <a:r>
              <a:rPr lang="sr-Cyrl-RS" sz="1800" dirty="0" smtClean="0">
                <a:solidFill>
                  <a:srgbClr val="FF0000"/>
                </a:solidFill>
              </a:rPr>
              <a:t>не</a:t>
            </a:r>
          </a:p>
          <a:p>
            <a:pPr marL="0" indent="0">
              <a:buNone/>
            </a:pPr>
            <a:endParaRPr lang="sr-Cyrl-RS" sz="1800" dirty="0"/>
          </a:p>
          <a:p>
            <a:pPr marL="0" indent="0">
              <a:buNone/>
            </a:pPr>
            <a:r>
              <a:rPr lang="sr-Cyrl-RS" sz="1800" dirty="0" smtClean="0"/>
              <a:t>Није потврђена хипотеза да је мање од пола испитаника било жртва насиља.</a:t>
            </a:r>
            <a:endParaRPr lang="sr-Cyrl-RS" sz="1800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32898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00821"/>
            <a:ext cx="33289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28633" y="270892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29.7%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8633" y="3645024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29.7%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5205" y="270892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25%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5205" y="364502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25%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4000" dirty="0"/>
              <a:t>Мишљења дечака и девојчица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b="0" dirty="0" smtClean="0"/>
              <a:t>5. Како </a:t>
            </a:r>
            <a:r>
              <a:rPr lang="ru-RU" sz="1800" b="0" dirty="0"/>
              <a:t>реагујеш када приметиш насиље над неким?</a:t>
            </a:r>
            <a:endParaRPr lang="en-US" sz="18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а</a:t>
            </a:r>
            <a:r>
              <a:rPr lang="ru-RU" sz="1800" dirty="0">
                <a:solidFill>
                  <a:srgbClr val="FF0000"/>
                </a:solidFill>
              </a:rPr>
              <a:t>) умешам се у покушају да спречим</a:t>
            </a:r>
          </a:p>
          <a:p>
            <a:pPr marL="0" indent="0">
              <a:buNone/>
            </a:pPr>
            <a:r>
              <a:rPr lang="ru-RU" sz="1800" dirty="0"/>
              <a:t>б) не мешам се</a:t>
            </a:r>
          </a:p>
          <a:p>
            <a:pPr marL="0" indent="0">
              <a:buNone/>
            </a:pPr>
            <a:r>
              <a:rPr lang="ru-RU" sz="1800" dirty="0"/>
              <a:t>в) пријавим </a:t>
            </a:r>
            <a:r>
              <a:rPr lang="ru-RU" sz="1800" dirty="0" smtClean="0"/>
              <a:t>професору</a:t>
            </a:r>
          </a:p>
          <a:p>
            <a:pPr marL="0" indent="0">
              <a:buNone/>
            </a:pPr>
            <a:r>
              <a:rPr lang="ru-RU" sz="1800" dirty="0"/>
              <a:t>Није потврђена хипотеза </a:t>
            </a:r>
            <a:r>
              <a:rPr lang="ru-RU" sz="1800" dirty="0" smtClean="0"/>
              <a:t>да већина ученика насиље пријави професору.</a:t>
            </a:r>
          </a:p>
          <a:p>
            <a:pPr marL="0" indent="0">
              <a:buNone/>
            </a:pPr>
            <a:endParaRPr lang="ru-RU" sz="18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268760"/>
            <a:ext cx="4041775" cy="639762"/>
          </a:xfrm>
        </p:spPr>
        <p:txBody>
          <a:bodyPr>
            <a:normAutofit/>
          </a:bodyPr>
          <a:lstStyle/>
          <a:p>
            <a:r>
              <a:rPr lang="ru-RU" sz="1800" b="0" dirty="0" smtClean="0"/>
              <a:t>6. Да </a:t>
            </a:r>
            <a:r>
              <a:rPr lang="ru-RU" sz="1800" b="0" dirty="0"/>
              <a:t>ли си некада вршио насиље?</a:t>
            </a:r>
            <a:endParaRPr lang="en-US" sz="18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endParaRPr lang="sr-Cyrl-RS" dirty="0" smtClean="0"/>
          </a:p>
          <a:p>
            <a:pPr marL="0" indent="0">
              <a:buNone/>
            </a:pPr>
            <a:r>
              <a:rPr lang="sr-Cyrl-RS" sz="1800" dirty="0"/>
              <a:t>а) да</a:t>
            </a:r>
          </a:p>
          <a:p>
            <a:pPr marL="0" indent="0">
              <a:buNone/>
            </a:pPr>
            <a:r>
              <a:rPr lang="sr-Cyrl-RS" sz="1800" dirty="0">
                <a:solidFill>
                  <a:srgbClr val="FF0000"/>
                </a:solidFill>
              </a:rPr>
              <a:t>б) </a:t>
            </a:r>
            <a:r>
              <a:rPr lang="sr-Cyrl-RS" sz="1800" dirty="0" smtClean="0">
                <a:solidFill>
                  <a:srgbClr val="FF0000"/>
                </a:solidFill>
              </a:rPr>
              <a:t>не</a:t>
            </a:r>
          </a:p>
          <a:p>
            <a:pPr marL="0" indent="0">
              <a:buNone/>
            </a:pPr>
            <a:endParaRPr lang="sr-Cyrl-RS" sz="1800" dirty="0"/>
          </a:p>
          <a:p>
            <a:pPr marL="0" indent="0">
              <a:buNone/>
            </a:pPr>
            <a:r>
              <a:rPr lang="ru-RU" sz="1800" dirty="0"/>
              <a:t>Потврђена је хипотеза да </a:t>
            </a:r>
            <a:r>
              <a:rPr lang="ru-RU" sz="1800" dirty="0" smtClean="0"/>
              <a:t>већина испитаника није вршила насиље.</a:t>
            </a:r>
            <a:endParaRPr lang="sr-Cyrl-RS" sz="1800" dirty="0" smtClean="0"/>
          </a:p>
          <a:p>
            <a:pPr marL="0" indent="0">
              <a:buNone/>
            </a:pPr>
            <a:endParaRPr lang="sr-Cyrl-RS" sz="1800" dirty="0"/>
          </a:p>
          <a:p>
            <a:pPr marL="0" indent="0">
              <a:buNone/>
            </a:pPr>
            <a:endParaRPr lang="sr-Cyrl-RS" sz="1800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06705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96768"/>
            <a:ext cx="3316287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94796" y="252425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59%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08529" y="263995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76%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/>
              <a:t>Мишљења дечака и девојчица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7. Да </a:t>
            </a:r>
            <a:r>
              <a:rPr lang="ru-RU" sz="1800" dirty="0"/>
              <a:t>ли сматраш да су казне за починиоце насиља у </a:t>
            </a:r>
            <a:r>
              <a:rPr lang="ru-RU" sz="1800" dirty="0" smtClean="0"/>
              <a:t>школи: 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1800" dirty="0"/>
              <a:t>а) одговарајуће</a:t>
            </a:r>
          </a:p>
          <a:p>
            <a:pPr marL="0" indent="0">
              <a:buNone/>
            </a:pPr>
            <a:r>
              <a:rPr lang="ru-RU" sz="1800" dirty="0"/>
              <a:t>б) сувише строге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</a:rPr>
              <a:t>в) сувише </a:t>
            </a:r>
            <a:r>
              <a:rPr lang="ru-RU" sz="1800" dirty="0" smtClean="0">
                <a:solidFill>
                  <a:srgbClr val="FF0000"/>
                </a:solidFill>
              </a:rPr>
              <a:t>благе</a:t>
            </a:r>
          </a:p>
          <a:p>
            <a:pPr marL="0" indent="0">
              <a:buNone/>
            </a:pPr>
            <a:r>
              <a:rPr lang="ru-RU" sz="1800" dirty="0"/>
              <a:t>Није потврђена хипотеза да већина </a:t>
            </a:r>
            <a:r>
              <a:rPr lang="ru-RU" sz="1800" dirty="0" smtClean="0"/>
              <a:t>ученика сматра да су казне за починиоце одговарајуће.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295751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7267" y="256490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79%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Закључак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Истраживањем</a:t>
            </a:r>
            <a:r>
              <a:rPr lang="en-US" sz="2400" dirty="0" smtClean="0"/>
              <a:t> </a:t>
            </a:r>
            <a:r>
              <a:rPr lang="sr-Cyrl-RS" sz="2400" dirty="0" smtClean="0"/>
              <a:t>је показано</a:t>
            </a:r>
            <a:r>
              <a:rPr lang="ru-RU" sz="2400" dirty="0" smtClean="0"/>
              <a:t> </a:t>
            </a:r>
            <a:r>
              <a:rPr lang="ru-RU" sz="2400" dirty="0"/>
              <a:t>да већина ученика сматра да насиље у школи постоји и да су они често умешани, било да су вршиоци насиља, жртве или др. </a:t>
            </a:r>
            <a:endParaRPr lang="ru-RU" sz="2400" dirty="0" smtClean="0"/>
          </a:p>
          <a:p>
            <a:r>
              <a:rPr lang="ru-RU" sz="2400" dirty="0" smtClean="0"/>
              <a:t>Заједничким акцијама професора и ученика подиже се међусобна свест о постојању насиља у школама.</a:t>
            </a:r>
          </a:p>
          <a:p>
            <a:r>
              <a:rPr lang="ru-RU" sz="2400" dirty="0"/>
              <a:t>Оснивањем радионица и тимова у сврху превенције насиља, ствара се безбедно окружење за ученике и професоре у школи.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86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4000" dirty="0" smtClean="0">
                <a:solidFill>
                  <a:srgbClr val="121836"/>
                </a:solidFill>
              </a:rPr>
              <a:t>Хвала на пажњи!</a:t>
            </a:r>
            <a:br>
              <a:rPr lang="sr-Cyrl-RS" sz="4000" dirty="0" smtClean="0">
                <a:solidFill>
                  <a:srgbClr val="121836"/>
                </a:solidFill>
              </a:rPr>
            </a:br>
            <a:r>
              <a:rPr lang="en-US" sz="2400" dirty="0" smtClean="0">
                <a:solidFill>
                  <a:srgbClr val="121836"/>
                </a:solidFill>
              </a:rPr>
              <a:t>mqrinanikolic99@gmail.com</a:t>
            </a:r>
            <a:endParaRPr lang="en-US" sz="4000" dirty="0">
              <a:solidFill>
                <a:srgbClr val="1218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Циљ рада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sr-Cyrl-RS" sz="2400" dirty="0" smtClean="0"/>
              <a:t>Објашњавање школског насиља и његове превенције у школама, у ранијем и савременом добу. </a:t>
            </a:r>
          </a:p>
          <a:p>
            <a:r>
              <a:rPr lang="sr-Cyrl-RS" sz="2400" dirty="0" smtClean="0"/>
              <a:t>Истраживање о томе колико су ученици  упознати са насиљем у школама.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8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Насиље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/>
              <a:t>Насиље је негативна појава која се јавља у нашем друштву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Агресивно и насилно понашање.</a:t>
            </a:r>
          </a:p>
          <a:p>
            <a:r>
              <a:rPr lang="sr-Cyrl-RS" sz="2400" dirty="0" smtClean="0"/>
              <a:t>Облици насиља: вербално, физичко, психичко, сексуално и насиље путем интернета. 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61047"/>
            <a:ext cx="2047875" cy="197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861047"/>
            <a:ext cx="2143125" cy="197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Школско насиље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sr-Cyrl-RS" sz="2400" dirty="0"/>
              <a:t>Школско насиље представља насиље у школама и није ограничено само на територију школе – дешава се и изван ње</a:t>
            </a:r>
            <a:r>
              <a:rPr lang="sr-Cyrl-RS" sz="2400" dirty="0" smtClean="0"/>
              <a:t>.</a:t>
            </a:r>
          </a:p>
          <a:p>
            <a:r>
              <a:rPr lang="sr-Cyrl-RS" sz="2400" dirty="0" smtClean="0"/>
              <a:t>Другим именом назива се </a:t>
            </a:r>
            <a:r>
              <a:rPr lang="sr-Cyrl-RS" sz="2400" b="1" i="1" dirty="0" smtClean="0"/>
              <a:t>вршњачко насиље</a:t>
            </a:r>
            <a:r>
              <a:rPr lang="sr-Cyrl-RS" sz="2400" dirty="0" smtClean="0"/>
              <a:t> и често се дешава између ученика.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30" y="3861048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1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Облици школског насиља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sr-Cyrl-RS" sz="2400" dirty="0" smtClean="0"/>
              <a:t>Француски социолог </a:t>
            </a:r>
            <a:r>
              <a:rPr lang="ru-RU" sz="2400" dirty="0"/>
              <a:t>Ж.М. </a:t>
            </a:r>
            <a:r>
              <a:rPr lang="ru-RU" sz="2400" dirty="0" smtClean="0"/>
              <a:t>Димеј, извршио је поделу школског насиља на: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Егзогено (спољашње) насиље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‘’Школска нецивилизованост’’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/>
              <a:t>Антишколско насиље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2232248" cy="256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31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sz="4000" dirty="0" smtClean="0"/>
              <a:t>Школско насиље у ранијим годинама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sr-Cyrl-RS" sz="2400" dirty="0" smtClean="0"/>
              <a:t>Школско насиље у ранијим годинама било је распрострањено у великој мери и сматрано је нормалним чином.</a:t>
            </a:r>
          </a:p>
          <a:p>
            <a:r>
              <a:rPr lang="ru-RU" sz="2400" dirty="0"/>
              <a:t>Историчар Филип Ариес записао је да су ученици у 16. и 17. </a:t>
            </a:r>
            <a:r>
              <a:rPr lang="ru-RU" sz="2400" dirty="0" smtClean="0"/>
              <a:t>веку </a:t>
            </a:r>
            <a:r>
              <a:rPr lang="ru-RU" sz="2400" dirty="0"/>
              <a:t>у школу долазили наоружани</a:t>
            </a:r>
            <a:r>
              <a:rPr lang="sr-Cyrl-RS" sz="2400" dirty="0" smtClean="0"/>
              <a:t> и да су људи од њих зазирали.</a:t>
            </a:r>
          </a:p>
          <a:p>
            <a:r>
              <a:rPr lang="ru-RU" sz="2400" dirty="0"/>
              <a:t>Мишел де Монтењ критиковао је тадашњи школски васпитни систем у Француској. </a:t>
            </a:r>
            <a:endParaRPr lang="ru-RU" sz="2400" dirty="0" smtClean="0"/>
          </a:p>
          <a:p>
            <a:r>
              <a:rPr lang="ru-RU" sz="2400" dirty="0" smtClean="0"/>
              <a:t>Насиље над професорима је било често у периоду америчких колонија, па су надлежни често звали војску у помоћ.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43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Чврсти </a:t>
            </a:r>
            <a:r>
              <a:rPr lang="ru-RU" sz="2400" dirty="0"/>
              <a:t>отпори против телесног кажњавања су се јавили у Француској  средином 18. века и потом сасвим укинути крајем 18. века. </a:t>
            </a:r>
            <a:endParaRPr lang="ru-RU" sz="2400" dirty="0" smtClean="0"/>
          </a:p>
          <a:p>
            <a:r>
              <a:rPr lang="ru-RU" sz="2400" dirty="0" smtClean="0"/>
              <a:t>Школско насиље добија значај у 20.веку, развојем одређених наука.</a:t>
            </a:r>
          </a:p>
          <a:p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11624"/>
            <a:ext cx="296862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6"/>
            <a:ext cx="2381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3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/>
              <a:t>Школско насиље у савремено доба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  <a:alpha val="45000"/>
            </a:schemeClr>
          </a:solidFill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/>
              <a:t>У 20. </a:t>
            </a:r>
            <a:r>
              <a:rPr lang="ru-RU" sz="2400" dirty="0" smtClean="0"/>
              <a:t>веку долази до развоја емпиријске оријентисане школске </a:t>
            </a:r>
            <a:r>
              <a:rPr lang="ru-RU" sz="2400" dirty="0"/>
              <a:t>и </a:t>
            </a:r>
            <a:r>
              <a:rPr lang="ru-RU" sz="2400" dirty="0" smtClean="0"/>
              <a:t>развојне пихологије </a:t>
            </a:r>
            <a:r>
              <a:rPr lang="ru-RU" sz="2400" dirty="0"/>
              <a:t>и </a:t>
            </a:r>
            <a:r>
              <a:rPr lang="ru-RU" sz="2400" dirty="0" smtClean="0"/>
              <a:t>педагогије.</a:t>
            </a:r>
          </a:p>
          <a:p>
            <a:r>
              <a:rPr lang="ru-RU" sz="2400" dirty="0"/>
              <a:t>О насиљу у школама одржан је први европски семинар 1987. у Ставангеру у </a:t>
            </a:r>
            <a:r>
              <a:rPr lang="ru-RU" sz="2400" dirty="0" smtClean="0"/>
              <a:t>Норвешкој.</a:t>
            </a:r>
          </a:p>
          <a:p>
            <a:r>
              <a:rPr lang="ru-RU" sz="2400" dirty="0"/>
              <a:t>Након одржавања семинара, у неким земљама, попут: Велике Британије, Финске, Ирске, Шпаније, Аустрије, Белгије, Швајцарске, Аустралије покренути </a:t>
            </a:r>
            <a:r>
              <a:rPr lang="ru-RU" sz="2400" dirty="0" smtClean="0"/>
              <a:t>су програми </a:t>
            </a:r>
            <a:r>
              <a:rPr lang="ru-RU" sz="2400" dirty="0"/>
              <a:t>који су за циљ имали сузбијање насиља у школама. 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71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  <a:alpha val="45000"/>
            </a:schemeClr>
          </a:solidFill>
        </p:spPr>
        <p:txBody>
          <a:bodyPr>
            <a:normAutofit/>
          </a:bodyPr>
          <a:lstStyle/>
          <a:p>
            <a:r>
              <a:rPr lang="sr-Cyrl-RS" sz="2400" dirty="0"/>
              <a:t>Према </a:t>
            </a:r>
            <a:r>
              <a:rPr lang="sr-Cyrl-RS" sz="2400" dirty="0" smtClean="0"/>
              <a:t>вршеним истраживањима </a:t>
            </a:r>
            <a:r>
              <a:rPr lang="sr-Cyrl-RS" sz="2400" dirty="0"/>
              <a:t>у Аустралији, Аустрији, Енглеској, Финској, Норвешкој, Немачкој и САД, насиље се кретало у распону од 15% до 20%. </a:t>
            </a:r>
            <a:endParaRPr lang="sr-Cyrl-RS" sz="2400" dirty="0" smtClean="0"/>
          </a:p>
          <a:p>
            <a:r>
              <a:rPr lang="ru-RU" sz="2400" dirty="0" smtClean="0"/>
              <a:t>Петер </a:t>
            </a:r>
            <a:r>
              <a:rPr lang="ru-RU" sz="2400" dirty="0"/>
              <a:t>Пол </a:t>
            </a:r>
            <a:r>
              <a:rPr lang="ru-RU" sz="2400" dirty="0" smtClean="0"/>
              <a:t>Хајнеман </a:t>
            </a:r>
            <a:r>
              <a:rPr lang="ru-RU" sz="2400" dirty="0"/>
              <a:t>1972. </a:t>
            </a:r>
            <a:r>
              <a:rPr lang="ru-RU" sz="2400" dirty="0" smtClean="0"/>
              <a:t>објављује прву </a:t>
            </a:r>
            <a:r>
              <a:rPr lang="ru-RU" sz="2400" dirty="0"/>
              <a:t>кљигу о </a:t>
            </a:r>
            <a:r>
              <a:rPr lang="ru-RU" sz="2400" dirty="0" smtClean="0"/>
              <a:t>мобингу.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                                              </a:t>
            </a:r>
            <a:r>
              <a:rPr lang="sr-Cyrl-RS" sz="2000" dirty="0" smtClean="0"/>
              <a:t>(Драган Попадић, ’</a:t>
            </a:r>
            <a:r>
              <a:rPr lang="sr-Cyrl-RS" sz="2000" i="1" dirty="0" smtClean="0"/>
              <a:t>’Насиље у школама</a:t>
            </a:r>
            <a:r>
              <a:rPr lang="sr-Cyrl-RS" sz="2000" dirty="0" smtClean="0"/>
              <a:t>’’)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46" y="3540968"/>
            <a:ext cx="1944216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4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880</Words>
  <Application>Microsoft Office PowerPoint</Application>
  <PresentationFormat>On-screen Show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Активизам средњошколаца у превенцији насиља у школама </vt:lpstr>
      <vt:lpstr>Циљ рада</vt:lpstr>
      <vt:lpstr>Насиље</vt:lpstr>
      <vt:lpstr>Школско насиље</vt:lpstr>
      <vt:lpstr>Облици школског насиља</vt:lpstr>
      <vt:lpstr>Школско насиље у ранијим годинама</vt:lpstr>
      <vt:lpstr>PowerPoint Presentation</vt:lpstr>
      <vt:lpstr>Школско насиље у савремено доба</vt:lpstr>
      <vt:lpstr>PowerPoint Presentation</vt:lpstr>
      <vt:lpstr>Превенција школског насиља</vt:lpstr>
      <vt:lpstr>Укљученост ученика у превенцију насиља у школама</vt:lpstr>
      <vt:lpstr>Истраживачки део</vt:lpstr>
      <vt:lpstr>Мишљења дечака и девојчица</vt:lpstr>
      <vt:lpstr>Мишљења дечака и девојчица</vt:lpstr>
      <vt:lpstr>Мишљења дечака и девојчица</vt:lpstr>
      <vt:lpstr>Мишљења дечака и девојчица</vt:lpstr>
      <vt:lpstr>Закључак</vt:lpstr>
      <vt:lpstr>Хвала на пажњи! mqrinanikolic99@gmail.com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АКТИВИЗАМ СРЕДЊОШКОЛАЦА У ПРЕВЕНЦИЈИ НАСИЉА У ШКОЛАМА</dc:title>
  <dc:creator>Vlada</dc:creator>
  <cp:lastModifiedBy>Vlada</cp:lastModifiedBy>
  <cp:revision>34</cp:revision>
  <dcterms:created xsi:type="dcterms:W3CDTF">2018-03-05T18:46:54Z</dcterms:created>
  <dcterms:modified xsi:type="dcterms:W3CDTF">2018-03-09T16:06:06Z</dcterms:modified>
</cp:coreProperties>
</file>