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2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30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2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82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0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6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4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1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0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0">
              <a:schemeClr val="accent1">
                <a:lumMod val="20000"/>
                <a:lumOff val="80000"/>
              </a:schemeClr>
            </a:gs>
            <a:gs pos="89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3FC8D-3806-481B-9766-A355632DDAA1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2E5ED-E87C-438F-9FD6-43E319196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9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57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8226" y="1126435"/>
            <a:ext cx="92235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4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Анкета у Земунској гимназинји</a:t>
            </a:r>
            <a:endParaRPr lang="en-US" sz="4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r-Cyrl-R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1635" y="3101008"/>
            <a:ext cx="1088003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6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Шта знамо о Милеви Марић?</a:t>
            </a:r>
            <a:endParaRPr lang="en-US" sz="6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r-Cyrl-R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890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8000">
              <a:schemeClr val="accent1">
                <a:lumMod val="20000"/>
                <a:lumOff val="80000"/>
              </a:schemeClr>
            </a:gs>
            <a:gs pos="3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808" y="1043897"/>
            <a:ext cx="1176793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Милева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Марић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рођена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Саду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Тителу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Цириху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Бечу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Сомбору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Рођена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1895.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1905.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1875.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1900.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студирала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Швајцарском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политехничком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Цириху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студирала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физику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Које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умрла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1920.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1948.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1958.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1940.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1950. </a:t>
            </a:r>
            <a:r>
              <a:rPr lang="sr-Cyrl-R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одине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4887" y="397566"/>
            <a:ext cx="4293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Питања у анкети</a:t>
            </a:r>
            <a:r>
              <a:rPr lang="sr-Cyrl-RS" sz="3600" b="1" dirty="0"/>
              <a:t>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05197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68000">
              <a:schemeClr val="accent1">
                <a:lumMod val="20000"/>
                <a:lumOff val="80000"/>
              </a:schemeClr>
            </a:gs>
            <a:gs pos="24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8384" y="381865"/>
            <a:ext cx="105752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Cyrl-RS" alt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Резултати анкете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Cyrl-R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(тачни одговори на постављена питања)</a:t>
            </a:r>
            <a:endParaRPr lang="sr-Cyrl-R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538273"/>
              </p:ext>
            </p:extLst>
          </p:nvPr>
        </p:nvGraphicFramePr>
        <p:xfrm>
          <a:off x="251791" y="1842052"/>
          <a:ext cx="11635409" cy="3235397"/>
        </p:xfrm>
        <a:graphic>
          <a:graphicData uri="http://schemas.openxmlformats.org/drawingml/2006/table">
            <a:tbl>
              <a:tblPr firstRow="1" firstCol="1" bandRow="1"/>
              <a:tblGrid>
                <a:gridCol w="1938820">
                  <a:extLst>
                    <a:ext uri="{9D8B030D-6E8A-4147-A177-3AD203B41FA5}">
                      <a16:colId xmlns:a16="http://schemas.microsoft.com/office/drawing/2014/main" val="1089678901"/>
                    </a:ext>
                  </a:extLst>
                </a:gridCol>
                <a:gridCol w="1938820">
                  <a:extLst>
                    <a:ext uri="{9D8B030D-6E8A-4147-A177-3AD203B41FA5}">
                      <a16:colId xmlns:a16="http://schemas.microsoft.com/office/drawing/2014/main" val="2275032228"/>
                    </a:ext>
                  </a:extLst>
                </a:gridCol>
                <a:gridCol w="1938820">
                  <a:extLst>
                    <a:ext uri="{9D8B030D-6E8A-4147-A177-3AD203B41FA5}">
                      <a16:colId xmlns:a16="http://schemas.microsoft.com/office/drawing/2014/main" val="4003439909"/>
                    </a:ext>
                  </a:extLst>
                </a:gridCol>
                <a:gridCol w="2069764">
                  <a:extLst>
                    <a:ext uri="{9D8B030D-6E8A-4147-A177-3AD203B41FA5}">
                      <a16:colId xmlns:a16="http://schemas.microsoft.com/office/drawing/2014/main" val="3183029745"/>
                    </a:ext>
                  </a:extLst>
                </a:gridCol>
                <a:gridCol w="1809120">
                  <a:extLst>
                    <a:ext uri="{9D8B030D-6E8A-4147-A177-3AD203B41FA5}">
                      <a16:colId xmlns:a16="http://schemas.microsoft.com/office/drawing/2014/main" val="1433187302"/>
                    </a:ext>
                  </a:extLst>
                </a:gridCol>
                <a:gridCol w="1940065">
                  <a:extLst>
                    <a:ext uri="{9D8B030D-6E8A-4147-A177-3AD203B41FA5}">
                      <a16:colId xmlns:a16="http://schemas.microsoft.com/office/drawing/2014/main" val="2097892926"/>
                    </a:ext>
                  </a:extLst>
                </a:gridCol>
              </a:tblGrid>
              <a:tr h="5349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ПРВО ПИТАЊЕ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ДРУГО ПИТАЊЕ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ТРЕЋЕ ПИТАЊЕ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ЧЕТВРТО</a:t>
                      </a:r>
                      <a:r>
                        <a:rPr lang="sr-Cyrl-RS" sz="200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Cyrl-R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ПИТАЊЕ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ПЕТО ПИТАЊЕ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БРОЈ УЧЕНИКА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9738341"/>
                  </a:ext>
                </a:extLst>
              </a:tr>
              <a:tr h="8023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en-US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US" sz="6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sz="6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RS" sz="6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124</a:t>
                      </a:r>
                      <a:endParaRPr lang="en-US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3164326"/>
                  </a:ext>
                </a:extLst>
              </a:tr>
              <a:tr h="16047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46%</a:t>
                      </a:r>
                      <a:endParaRPr lang="en-US" sz="6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37%</a:t>
                      </a:r>
                      <a:endParaRPr lang="en-US" sz="6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79%</a:t>
                      </a:r>
                      <a:endParaRPr lang="en-US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  <a:endParaRPr lang="en-US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6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42%</a:t>
                      </a:r>
                      <a:endParaRPr lang="en-US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738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33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513" y="490330"/>
            <a:ext cx="8653669" cy="5446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903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32</TotalTime>
  <Words>63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BBS</dc:creator>
  <cp:lastModifiedBy>BBS</cp:lastModifiedBy>
  <cp:revision>5</cp:revision>
  <dcterms:created xsi:type="dcterms:W3CDTF">2016-04-24T20:54:24Z</dcterms:created>
  <dcterms:modified xsi:type="dcterms:W3CDTF">2016-09-17T20:45:20Z</dcterms:modified>
</cp:coreProperties>
</file>